
<file path=[Content_Types].xml><?xml version="1.0" encoding="utf-8"?>
<Types xmlns="http://schemas.openxmlformats.org/package/2006/content-types">
  <Default Extension="xml" ContentType="application/xml"/>
  <Default Extension="jpeg" ContentType="image/jpeg"/>
  <Default Extension="jpg" ContentType="image/jpeg"/>
  <Default Extension="rels" ContentType="application/vnd.openxmlformats-package.relationships+xml"/>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2.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8"/>
  </p:notesMasterIdLst>
  <p:sldIdLst>
    <p:sldId id="339" r:id="rId2"/>
    <p:sldId id="340" r:id="rId3"/>
    <p:sldId id="341" r:id="rId4"/>
    <p:sldId id="342" r:id="rId5"/>
    <p:sldId id="256" r:id="rId6"/>
    <p:sldId id="258" r:id="rId7"/>
    <p:sldId id="259" r:id="rId8"/>
    <p:sldId id="261" r:id="rId9"/>
    <p:sldId id="326" r:id="rId10"/>
    <p:sldId id="288" r:id="rId11"/>
    <p:sldId id="299" r:id="rId12"/>
    <p:sldId id="300" r:id="rId13"/>
    <p:sldId id="334" r:id="rId14"/>
    <p:sldId id="327" r:id="rId15"/>
    <p:sldId id="331" r:id="rId16"/>
    <p:sldId id="332" r:id="rId17"/>
    <p:sldId id="293" r:id="rId18"/>
    <p:sldId id="297" r:id="rId19"/>
    <p:sldId id="291" r:id="rId20"/>
    <p:sldId id="335" r:id="rId21"/>
    <p:sldId id="263" r:id="rId22"/>
    <p:sldId id="264" r:id="rId23"/>
    <p:sldId id="265" r:id="rId24"/>
    <p:sldId id="294" r:id="rId25"/>
    <p:sldId id="267" r:id="rId26"/>
    <p:sldId id="302" r:id="rId27"/>
    <p:sldId id="268" r:id="rId28"/>
    <p:sldId id="303" r:id="rId29"/>
    <p:sldId id="305" r:id="rId30"/>
    <p:sldId id="269" r:id="rId31"/>
    <p:sldId id="306" r:id="rId32"/>
    <p:sldId id="270" r:id="rId33"/>
    <p:sldId id="308" r:id="rId34"/>
    <p:sldId id="271" r:id="rId35"/>
    <p:sldId id="295" r:id="rId36"/>
    <p:sldId id="298" r:id="rId37"/>
    <p:sldId id="276" r:id="rId38"/>
    <p:sldId id="311" r:id="rId39"/>
    <p:sldId id="320" r:id="rId40"/>
    <p:sldId id="313" r:id="rId41"/>
    <p:sldId id="314" r:id="rId42"/>
    <p:sldId id="315" r:id="rId43"/>
    <p:sldId id="316" r:id="rId44"/>
    <p:sldId id="337" r:id="rId45"/>
    <p:sldId id="323" r:id="rId46"/>
    <p:sldId id="319" r:id="rId4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FFFFFF"/>
    <a:srgbClr val="C0504D"/>
    <a:srgbClr val="D9020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p:scale>
          <a:sx n="80" d="100"/>
          <a:sy n="80" d="100"/>
        </p:scale>
        <p:origin x="-80" y="288"/>
      </p:cViewPr>
      <p:guideLst>
        <p:guide orient="horz" pos="2160"/>
        <p:guide pos="2880"/>
      </p:guideLst>
    </p:cSldViewPr>
  </p:slideViewPr>
  <p:notesTextViewPr>
    <p:cViewPr>
      <p:scale>
        <a:sx n="100" d="100"/>
        <a:sy n="100" d="100"/>
      </p:scale>
      <p:origin x="0" y="0"/>
    </p:cViewPr>
  </p:notesTextViewPr>
  <p:sorterViewPr>
    <p:cViewPr>
      <p:scale>
        <a:sx n="150" d="100"/>
        <a:sy n="15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presProps" Target="presProps.xml"/><Relationship Id="rId51" Type="http://schemas.openxmlformats.org/officeDocument/2006/relationships/viewProps" Target="viewProps.xml"/><Relationship Id="rId52" Type="http://schemas.openxmlformats.org/officeDocument/2006/relationships/theme" Target="theme/theme1.xml"/><Relationship Id="rId53"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notesMaster" Target="notesMasters/notesMaster1.xml"/><Relationship Id="rId49" Type="http://schemas.openxmlformats.org/officeDocument/2006/relationships/printerSettings" Target="printerSettings/printerSettings1.bin"/><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8AECCA2-B88A-4633-8F95-226840B23247}" type="doc">
      <dgm:prSet loTypeId="urn:microsoft.com/office/officeart/2005/8/layout/gear1" loCatId="relationship" qsTypeId="urn:microsoft.com/office/officeart/2005/8/quickstyle/simple5" qsCatId="simple" csTypeId="urn:microsoft.com/office/officeart/2005/8/colors/colorful2" csCatId="colorful" phldr="1"/>
      <dgm:spPr/>
    </dgm:pt>
    <dgm:pt modelId="{CC3DBD1D-CA27-44DD-AB6D-C26C3DFBFC9C}">
      <dgm:prSet phldrT="[Text]" custT="1"/>
      <dgm:spPr/>
      <dgm:t>
        <a:bodyPr/>
        <a:lstStyle/>
        <a:p>
          <a:r>
            <a:rPr lang="en-US" sz="1800" dirty="0" smtClean="0"/>
            <a:t>Strategic</a:t>
          </a:r>
          <a:br>
            <a:rPr lang="en-US" sz="1800" dirty="0" smtClean="0"/>
          </a:br>
          <a:r>
            <a:rPr lang="en-US" sz="1800" dirty="0" smtClean="0"/>
            <a:t>Orchestrator</a:t>
          </a:r>
          <a:endParaRPr lang="en-US" sz="1800" dirty="0"/>
        </a:p>
      </dgm:t>
    </dgm:pt>
    <dgm:pt modelId="{E917CD2E-7A37-4D54-9713-F3C86941D598}" type="parTrans" cxnId="{057C6E30-28F1-4B01-BC8F-6FB3914B30F3}">
      <dgm:prSet/>
      <dgm:spPr/>
      <dgm:t>
        <a:bodyPr/>
        <a:lstStyle/>
        <a:p>
          <a:endParaRPr lang="en-US"/>
        </a:p>
      </dgm:t>
    </dgm:pt>
    <dgm:pt modelId="{8C1AF655-674A-4D57-B722-AA42678AA86B}" type="sibTrans" cxnId="{057C6E30-28F1-4B01-BC8F-6FB3914B30F3}">
      <dgm:prSet/>
      <dgm:spPr/>
      <dgm:t>
        <a:bodyPr/>
        <a:lstStyle/>
        <a:p>
          <a:endParaRPr lang="en-US"/>
        </a:p>
      </dgm:t>
    </dgm:pt>
    <dgm:pt modelId="{2B6ED74F-07A5-4BBA-BD00-0AF9EEC52D22}">
      <dgm:prSet phldrT="[Text]" custT="1"/>
      <dgm:spPr/>
      <dgm:t>
        <a:bodyPr/>
        <a:lstStyle/>
        <a:p>
          <a:r>
            <a:rPr lang="en-US" sz="1800" dirty="0" smtClean="0"/>
            <a:t>Business  Consultant</a:t>
          </a:r>
          <a:endParaRPr lang="en-US" sz="1800" dirty="0"/>
        </a:p>
      </dgm:t>
    </dgm:pt>
    <dgm:pt modelId="{425D889F-8BCC-485A-8447-7E940FC2AD42}" type="parTrans" cxnId="{E512661D-D321-4895-A1B3-A9B1F4EB1327}">
      <dgm:prSet/>
      <dgm:spPr/>
      <dgm:t>
        <a:bodyPr/>
        <a:lstStyle/>
        <a:p>
          <a:endParaRPr lang="en-US"/>
        </a:p>
      </dgm:t>
    </dgm:pt>
    <dgm:pt modelId="{AD2A9DCB-6296-4E14-93AB-F77B8979C8C8}" type="sibTrans" cxnId="{E512661D-D321-4895-A1B3-A9B1F4EB1327}">
      <dgm:prSet/>
      <dgm:spPr/>
      <dgm:t>
        <a:bodyPr/>
        <a:lstStyle/>
        <a:p>
          <a:endParaRPr lang="en-US"/>
        </a:p>
      </dgm:t>
    </dgm:pt>
    <dgm:pt modelId="{6964D2B2-0794-48FF-870F-B9D1CE0A7420}">
      <dgm:prSet phldrT="[Text]" custT="1"/>
      <dgm:spPr/>
      <dgm:t>
        <a:bodyPr/>
        <a:lstStyle/>
        <a:p>
          <a:r>
            <a:rPr lang="en-US" sz="1800" dirty="0" smtClean="0"/>
            <a:t>Long-Term Ally</a:t>
          </a:r>
          <a:endParaRPr lang="en-US" sz="1800" dirty="0"/>
        </a:p>
      </dgm:t>
    </dgm:pt>
    <dgm:pt modelId="{B1635584-C7A7-4B34-9042-E72EAC8E4FB8}" type="parTrans" cxnId="{8488332A-29D8-481A-88DB-CB9A88696EDE}">
      <dgm:prSet/>
      <dgm:spPr/>
      <dgm:t>
        <a:bodyPr/>
        <a:lstStyle/>
        <a:p>
          <a:endParaRPr lang="en-US"/>
        </a:p>
      </dgm:t>
    </dgm:pt>
    <dgm:pt modelId="{06EAD6C5-0244-4507-8036-45982F7541F1}" type="sibTrans" cxnId="{8488332A-29D8-481A-88DB-CB9A88696EDE}">
      <dgm:prSet/>
      <dgm:spPr/>
      <dgm:t>
        <a:bodyPr/>
        <a:lstStyle/>
        <a:p>
          <a:endParaRPr lang="en-US"/>
        </a:p>
      </dgm:t>
    </dgm:pt>
    <dgm:pt modelId="{DAAEAC9E-B3DB-46AF-9B31-6FC38D0E3B23}" type="pres">
      <dgm:prSet presAssocID="{A8AECCA2-B88A-4633-8F95-226840B23247}" presName="composite" presStyleCnt="0">
        <dgm:presLayoutVars>
          <dgm:chMax val="3"/>
          <dgm:animLvl val="lvl"/>
          <dgm:resizeHandles val="exact"/>
        </dgm:presLayoutVars>
      </dgm:prSet>
      <dgm:spPr/>
    </dgm:pt>
    <dgm:pt modelId="{BF93F84B-187F-4E29-A240-4DDE47117B54}" type="pres">
      <dgm:prSet presAssocID="{CC3DBD1D-CA27-44DD-AB6D-C26C3DFBFC9C}" presName="gear1" presStyleLbl="node1" presStyleIdx="0" presStyleCnt="3" custScaleX="106103" custScaleY="108859" custLinFactNeighborX="834" custLinFactNeighborY="1747">
        <dgm:presLayoutVars>
          <dgm:chMax val="1"/>
          <dgm:bulletEnabled val="1"/>
        </dgm:presLayoutVars>
      </dgm:prSet>
      <dgm:spPr/>
      <dgm:t>
        <a:bodyPr/>
        <a:lstStyle/>
        <a:p>
          <a:endParaRPr lang="en-US"/>
        </a:p>
      </dgm:t>
    </dgm:pt>
    <dgm:pt modelId="{5CACB3F8-BD56-499F-81C2-114C4EF44DB2}" type="pres">
      <dgm:prSet presAssocID="{CC3DBD1D-CA27-44DD-AB6D-C26C3DFBFC9C}" presName="gear1srcNode" presStyleLbl="node1" presStyleIdx="0" presStyleCnt="3"/>
      <dgm:spPr/>
      <dgm:t>
        <a:bodyPr/>
        <a:lstStyle/>
        <a:p>
          <a:endParaRPr lang="en-US"/>
        </a:p>
      </dgm:t>
    </dgm:pt>
    <dgm:pt modelId="{D8F9B407-7065-422A-80C4-0BD4FAAB980D}" type="pres">
      <dgm:prSet presAssocID="{CC3DBD1D-CA27-44DD-AB6D-C26C3DFBFC9C}" presName="gear1dstNode" presStyleLbl="node1" presStyleIdx="0" presStyleCnt="3"/>
      <dgm:spPr/>
      <dgm:t>
        <a:bodyPr/>
        <a:lstStyle/>
        <a:p>
          <a:endParaRPr lang="en-US"/>
        </a:p>
      </dgm:t>
    </dgm:pt>
    <dgm:pt modelId="{326C9AF3-5544-4352-90F5-E371866164B2}" type="pres">
      <dgm:prSet presAssocID="{2B6ED74F-07A5-4BBA-BD00-0AF9EEC52D22}" presName="gear2" presStyleLbl="node1" presStyleIdx="1" presStyleCnt="3" custScaleX="120029" custScaleY="112941" custLinFactNeighborX="-5682" custLinFactNeighborY="-12">
        <dgm:presLayoutVars>
          <dgm:chMax val="1"/>
          <dgm:bulletEnabled val="1"/>
        </dgm:presLayoutVars>
      </dgm:prSet>
      <dgm:spPr/>
      <dgm:t>
        <a:bodyPr/>
        <a:lstStyle/>
        <a:p>
          <a:endParaRPr lang="en-US"/>
        </a:p>
      </dgm:t>
    </dgm:pt>
    <dgm:pt modelId="{49344922-4A28-4187-B7C6-1D5FB1DAB929}" type="pres">
      <dgm:prSet presAssocID="{2B6ED74F-07A5-4BBA-BD00-0AF9EEC52D22}" presName="gear2srcNode" presStyleLbl="node1" presStyleIdx="1" presStyleCnt="3"/>
      <dgm:spPr/>
      <dgm:t>
        <a:bodyPr/>
        <a:lstStyle/>
        <a:p>
          <a:endParaRPr lang="en-US"/>
        </a:p>
      </dgm:t>
    </dgm:pt>
    <dgm:pt modelId="{C0BA25A6-DC89-41B3-8F50-476D8321C6AA}" type="pres">
      <dgm:prSet presAssocID="{2B6ED74F-07A5-4BBA-BD00-0AF9EEC52D22}" presName="gear2dstNode" presStyleLbl="node1" presStyleIdx="1" presStyleCnt="3"/>
      <dgm:spPr/>
      <dgm:t>
        <a:bodyPr/>
        <a:lstStyle/>
        <a:p>
          <a:endParaRPr lang="en-US"/>
        </a:p>
      </dgm:t>
    </dgm:pt>
    <dgm:pt modelId="{F44485F2-84A3-48A8-A7E3-6357BAACB5EA}" type="pres">
      <dgm:prSet presAssocID="{6964D2B2-0794-48FF-870F-B9D1CE0A7420}" presName="gear3" presStyleLbl="node1" presStyleIdx="2" presStyleCnt="3" custScaleX="110081" custScaleY="115092" custLinFactNeighborX="2254" custLinFactNeighborY="-4719"/>
      <dgm:spPr/>
      <dgm:t>
        <a:bodyPr/>
        <a:lstStyle/>
        <a:p>
          <a:endParaRPr lang="en-US"/>
        </a:p>
      </dgm:t>
    </dgm:pt>
    <dgm:pt modelId="{16A4E199-20C6-459B-951E-7B8F470A5CC5}" type="pres">
      <dgm:prSet presAssocID="{6964D2B2-0794-48FF-870F-B9D1CE0A7420}" presName="gear3tx" presStyleLbl="node1" presStyleIdx="2" presStyleCnt="3">
        <dgm:presLayoutVars>
          <dgm:chMax val="1"/>
          <dgm:bulletEnabled val="1"/>
        </dgm:presLayoutVars>
      </dgm:prSet>
      <dgm:spPr/>
      <dgm:t>
        <a:bodyPr/>
        <a:lstStyle/>
        <a:p>
          <a:endParaRPr lang="en-US"/>
        </a:p>
      </dgm:t>
    </dgm:pt>
    <dgm:pt modelId="{37EE0E67-2ACC-46DD-91E6-88A3B59AFC04}" type="pres">
      <dgm:prSet presAssocID="{6964D2B2-0794-48FF-870F-B9D1CE0A7420}" presName="gear3srcNode" presStyleLbl="node1" presStyleIdx="2" presStyleCnt="3"/>
      <dgm:spPr/>
      <dgm:t>
        <a:bodyPr/>
        <a:lstStyle/>
        <a:p>
          <a:endParaRPr lang="en-US"/>
        </a:p>
      </dgm:t>
    </dgm:pt>
    <dgm:pt modelId="{E1593C9E-5829-4E85-B0E8-309A8460C4F5}" type="pres">
      <dgm:prSet presAssocID="{6964D2B2-0794-48FF-870F-B9D1CE0A7420}" presName="gear3dstNode" presStyleLbl="node1" presStyleIdx="2" presStyleCnt="3"/>
      <dgm:spPr/>
      <dgm:t>
        <a:bodyPr/>
        <a:lstStyle/>
        <a:p>
          <a:endParaRPr lang="en-US"/>
        </a:p>
      </dgm:t>
    </dgm:pt>
    <dgm:pt modelId="{E58C8CC0-F141-4A3E-8A1C-5979E6E30E3B}" type="pres">
      <dgm:prSet presAssocID="{8C1AF655-674A-4D57-B722-AA42678AA86B}" presName="connector1" presStyleLbl="sibTrans2D1" presStyleIdx="0" presStyleCnt="3"/>
      <dgm:spPr/>
      <dgm:t>
        <a:bodyPr/>
        <a:lstStyle/>
        <a:p>
          <a:endParaRPr lang="en-US"/>
        </a:p>
      </dgm:t>
    </dgm:pt>
    <dgm:pt modelId="{48B32D88-3327-40EB-8B2F-0A9D71A34578}" type="pres">
      <dgm:prSet presAssocID="{AD2A9DCB-6296-4E14-93AB-F77B8979C8C8}" presName="connector2" presStyleLbl="sibTrans2D1" presStyleIdx="1" presStyleCnt="3"/>
      <dgm:spPr/>
      <dgm:t>
        <a:bodyPr/>
        <a:lstStyle/>
        <a:p>
          <a:endParaRPr lang="en-US"/>
        </a:p>
      </dgm:t>
    </dgm:pt>
    <dgm:pt modelId="{D90C1E79-8602-441D-BF49-941DE8508722}" type="pres">
      <dgm:prSet presAssocID="{06EAD6C5-0244-4507-8036-45982F7541F1}" presName="connector3" presStyleLbl="sibTrans2D1" presStyleIdx="2" presStyleCnt="3"/>
      <dgm:spPr/>
      <dgm:t>
        <a:bodyPr/>
        <a:lstStyle/>
        <a:p>
          <a:endParaRPr lang="en-US"/>
        </a:p>
      </dgm:t>
    </dgm:pt>
  </dgm:ptLst>
  <dgm:cxnLst>
    <dgm:cxn modelId="{E512661D-D321-4895-A1B3-A9B1F4EB1327}" srcId="{A8AECCA2-B88A-4633-8F95-226840B23247}" destId="{2B6ED74F-07A5-4BBA-BD00-0AF9EEC52D22}" srcOrd="1" destOrd="0" parTransId="{425D889F-8BCC-485A-8447-7E940FC2AD42}" sibTransId="{AD2A9DCB-6296-4E14-93AB-F77B8979C8C8}"/>
    <dgm:cxn modelId="{6906F212-1453-4F82-837A-285442935C2F}" type="presOf" srcId="{8C1AF655-674A-4D57-B722-AA42678AA86B}" destId="{E58C8CC0-F141-4A3E-8A1C-5979E6E30E3B}" srcOrd="0" destOrd="0" presId="urn:microsoft.com/office/officeart/2005/8/layout/gear1"/>
    <dgm:cxn modelId="{8F429A24-8CF0-4306-8516-BA142DAD56EA}" type="presOf" srcId="{6964D2B2-0794-48FF-870F-B9D1CE0A7420}" destId="{16A4E199-20C6-459B-951E-7B8F470A5CC5}" srcOrd="1" destOrd="0" presId="urn:microsoft.com/office/officeart/2005/8/layout/gear1"/>
    <dgm:cxn modelId="{B3A2D133-5D53-4DFD-93B7-C526F0051ADE}" type="presOf" srcId="{6964D2B2-0794-48FF-870F-B9D1CE0A7420}" destId="{F44485F2-84A3-48A8-A7E3-6357BAACB5EA}" srcOrd="0" destOrd="0" presId="urn:microsoft.com/office/officeart/2005/8/layout/gear1"/>
    <dgm:cxn modelId="{582A1624-0955-4E08-8206-28FD81B6C34B}" type="presOf" srcId="{AD2A9DCB-6296-4E14-93AB-F77B8979C8C8}" destId="{48B32D88-3327-40EB-8B2F-0A9D71A34578}" srcOrd="0" destOrd="0" presId="urn:microsoft.com/office/officeart/2005/8/layout/gear1"/>
    <dgm:cxn modelId="{09F3A152-0FC7-440C-819A-44EEBBF02BC4}" type="presOf" srcId="{2B6ED74F-07A5-4BBA-BD00-0AF9EEC52D22}" destId="{326C9AF3-5544-4352-90F5-E371866164B2}" srcOrd="0" destOrd="0" presId="urn:microsoft.com/office/officeart/2005/8/layout/gear1"/>
    <dgm:cxn modelId="{057C6E30-28F1-4B01-BC8F-6FB3914B30F3}" srcId="{A8AECCA2-B88A-4633-8F95-226840B23247}" destId="{CC3DBD1D-CA27-44DD-AB6D-C26C3DFBFC9C}" srcOrd="0" destOrd="0" parTransId="{E917CD2E-7A37-4D54-9713-F3C86941D598}" sibTransId="{8C1AF655-674A-4D57-B722-AA42678AA86B}"/>
    <dgm:cxn modelId="{C0217197-1F50-4053-ACC6-B5D572CF09B6}" type="presOf" srcId="{6964D2B2-0794-48FF-870F-B9D1CE0A7420}" destId="{37EE0E67-2ACC-46DD-91E6-88A3B59AFC04}" srcOrd="2" destOrd="0" presId="urn:microsoft.com/office/officeart/2005/8/layout/gear1"/>
    <dgm:cxn modelId="{8488332A-29D8-481A-88DB-CB9A88696EDE}" srcId="{A8AECCA2-B88A-4633-8F95-226840B23247}" destId="{6964D2B2-0794-48FF-870F-B9D1CE0A7420}" srcOrd="2" destOrd="0" parTransId="{B1635584-C7A7-4B34-9042-E72EAC8E4FB8}" sibTransId="{06EAD6C5-0244-4507-8036-45982F7541F1}"/>
    <dgm:cxn modelId="{A94290A4-5B62-4D3C-8988-68E20663B3DF}" type="presOf" srcId="{A8AECCA2-B88A-4633-8F95-226840B23247}" destId="{DAAEAC9E-B3DB-46AF-9B31-6FC38D0E3B23}" srcOrd="0" destOrd="0" presId="urn:microsoft.com/office/officeart/2005/8/layout/gear1"/>
    <dgm:cxn modelId="{74F38BB7-26D1-48BC-A548-37289319175B}" type="presOf" srcId="{CC3DBD1D-CA27-44DD-AB6D-C26C3DFBFC9C}" destId="{D8F9B407-7065-422A-80C4-0BD4FAAB980D}" srcOrd="2" destOrd="0" presId="urn:microsoft.com/office/officeart/2005/8/layout/gear1"/>
    <dgm:cxn modelId="{0C6BFA77-04C4-448F-8872-799BBCEC973D}" type="presOf" srcId="{CC3DBD1D-CA27-44DD-AB6D-C26C3DFBFC9C}" destId="{BF93F84B-187F-4E29-A240-4DDE47117B54}" srcOrd="0" destOrd="0" presId="urn:microsoft.com/office/officeart/2005/8/layout/gear1"/>
    <dgm:cxn modelId="{8A251EC1-B975-4382-BDB0-5E2E85DA6C22}" type="presOf" srcId="{6964D2B2-0794-48FF-870F-B9D1CE0A7420}" destId="{E1593C9E-5829-4E85-B0E8-309A8460C4F5}" srcOrd="3" destOrd="0" presId="urn:microsoft.com/office/officeart/2005/8/layout/gear1"/>
    <dgm:cxn modelId="{FA1B2499-8DC7-4989-9230-02F243B0B7EF}" type="presOf" srcId="{06EAD6C5-0244-4507-8036-45982F7541F1}" destId="{D90C1E79-8602-441D-BF49-941DE8508722}" srcOrd="0" destOrd="0" presId="urn:microsoft.com/office/officeart/2005/8/layout/gear1"/>
    <dgm:cxn modelId="{726F0D69-7CAE-4677-92F6-C0B06759D336}" type="presOf" srcId="{2B6ED74F-07A5-4BBA-BD00-0AF9EEC52D22}" destId="{C0BA25A6-DC89-41B3-8F50-476D8321C6AA}" srcOrd="2" destOrd="0" presId="urn:microsoft.com/office/officeart/2005/8/layout/gear1"/>
    <dgm:cxn modelId="{3CDE1E51-4478-4880-8658-4241928F341A}" type="presOf" srcId="{2B6ED74F-07A5-4BBA-BD00-0AF9EEC52D22}" destId="{49344922-4A28-4187-B7C6-1D5FB1DAB929}" srcOrd="1" destOrd="0" presId="urn:microsoft.com/office/officeart/2005/8/layout/gear1"/>
    <dgm:cxn modelId="{3298C5B9-7F9D-4195-9452-7FE824403B55}" type="presOf" srcId="{CC3DBD1D-CA27-44DD-AB6D-C26C3DFBFC9C}" destId="{5CACB3F8-BD56-499F-81C2-114C4EF44DB2}" srcOrd="1" destOrd="0" presId="urn:microsoft.com/office/officeart/2005/8/layout/gear1"/>
    <dgm:cxn modelId="{4152E83B-B842-447B-86AF-6AE30620C3C8}" type="presParOf" srcId="{DAAEAC9E-B3DB-46AF-9B31-6FC38D0E3B23}" destId="{BF93F84B-187F-4E29-A240-4DDE47117B54}" srcOrd="0" destOrd="0" presId="urn:microsoft.com/office/officeart/2005/8/layout/gear1"/>
    <dgm:cxn modelId="{CB33074E-68B3-4D4A-87A8-5F7520D9D322}" type="presParOf" srcId="{DAAEAC9E-B3DB-46AF-9B31-6FC38D0E3B23}" destId="{5CACB3F8-BD56-499F-81C2-114C4EF44DB2}" srcOrd="1" destOrd="0" presId="urn:microsoft.com/office/officeart/2005/8/layout/gear1"/>
    <dgm:cxn modelId="{41A1F0A7-6E20-4025-B932-F07DF00E8235}" type="presParOf" srcId="{DAAEAC9E-B3DB-46AF-9B31-6FC38D0E3B23}" destId="{D8F9B407-7065-422A-80C4-0BD4FAAB980D}" srcOrd="2" destOrd="0" presId="urn:microsoft.com/office/officeart/2005/8/layout/gear1"/>
    <dgm:cxn modelId="{AAE947FD-FDCB-44C4-A263-2A030F3946C0}" type="presParOf" srcId="{DAAEAC9E-B3DB-46AF-9B31-6FC38D0E3B23}" destId="{326C9AF3-5544-4352-90F5-E371866164B2}" srcOrd="3" destOrd="0" presId="urn:microsoft.com/office/officeart/2005/8/layout/gear1"/>
    <dgm:cxn modelId="{40A7812E-88DE-4F58-B3DB-FDA55AE2F2FE}" type="presParOf" srcId="{DAAEAC9E-B3DB-46AF-9B31-6FC38D0E3B23}" destId="{49344922-4A28-4187-B7C6-1D5FB1DAB929}" srcOrd="4" destOrd="0" presId="urn:microsoft.com/office/officeart/2005/8/layout/gear1"/>
    <dgm:cxn modelId="{E9563F31-8C73-44B8-A8FA-548327E887D2}" type="presParOf" srcId="{DAAEAC9E-B3DB-46AF-9B31-6FC38D0E3B23}" destId="{C0BA25A6-DC89-41B3-8F50-476D8321C6AA}" srcOrd="5" destOrd="0" presId="urn:microsoft.com/office/officeart/2005/8/layout/gear1"/>
    <dgm:cxn modelId="{6B860D69-1E6B-4A5F-9ACE-4A02B4C66716}" type="presParOf" srcId="{DAAEAC9E-B3DB-46AF-9B31-6FC38D0E3B23}" destId="{F44485F2-84A3-48A8-A7E3-6357BAACB5EA}" srcOrd="6" destOrd="0" presId="urn:microsoft.com/office/officeart/2005/8/layout/gear1"/>
    <dgm:cxn modelId="{5931C818-F6A1-4D1B-AA58-54BE2BB951C3}" type="presParOf" srcId="{DAAEAC9E-B3DB-46AF-9B31-6FC38D0E3B23}" destId="{16A4E199-20C6-459B-951E-7B8F470A5CC5}" srcOrd="7" destOrd="0" presId="urn:microsoft.com/office/officeart/2005/8/layout/gear1"/>
    <dgm:cxn modelId="{A6D4B03D-9650-4EFC-9A80-4B80CE6B71F8}" type="presParOf" srcId="{DAAEAC9E-B3DB-46AF-9B31-6FC38D0E3B23}" destId="{37EE0E67-2ACC-46DD-91E6-88A3B59AFC04}" srcOrd="8" destOrd="0" presId="urn:microsoft.com/office/officeart/2005/8/layout/gear1"/>
    <dgm:cxn modelId="{E00485F1-9F6A-4EF7-8E2D-E072417CABA1}" type="presParOf" srcId="{DAAEAC9E-B3DB-46AF-9B31-6FC38D0E3B23}" destId="{E1593C9E-5829-4E85-B0E8-309A8460C4F5}" srcOrd="9" destOrd="0" presId="urn:microsoft.com/office/officeart/2005/8/layout/gear1"/>
    <dgm:cxn modelId="{3FD0B836-CFCE-4554-B599-ADBF476E244C}" type="presParOf" srcId="{DAAEAC9E-B3DB-46AF-9B31-6FC38D0E3B23}" destId="{E58C8CC0-F141-4A3E-8A1C-5979E6E30E3B}" srcOrd="10" destOrd="0" presId="urn:microsoft.com/office/officeart/2005/8/layout/gear1"/>
    <dgm:cxn modelId="{F754609F-E8A5-4853-984B-42A57B3E540B}" type="presParOf" srcId="{DAAEAC9E-B3DB-46AF-9B31-6FC38D0E3B23}" destId="{48B32D88-3327-40EB-8B2F-0A9D71A34578}" srcOrd="11" destOrd="0" presId="urn:microsoft.com/office/officeart/2005/8/layout/gear1"/>
    <dgm:cxn modelId="{1D01ECCF-C564-44AA-A95A-917EB8801D38}" type="presParOf" srcId="{DAAEAC9E-B3DB-46AF-9B31-6FC38D0E3B23}" destId="{D90C1E79-8602-441D-BF49-941DE8508722}" srcOrd="12" destOrd="0" presId="urn:microsoft.com/office/officeart/2005/8/layout/gear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47FC065-5D16-48D8-BD78-EC636424E809}" type="datetimeFigureOut">
              <a:rPr lang="en-US" smtClean="0"/>
              <a:pPr/>
              <a:t>2/12/14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0556487-3873-43C3-ADB1-463FA416D8D6}" type="slidenum">
              <a:rPr lang="en-US" smtClean="0"/>
              <a:pPr/>
              <a:t>‹#›</a:t>
            </a:fld>
            <a:endParaRPr lang="en-US"/>
          </a:p>
        </p:txBody>
      </p:sp>
    </p:spTree>
    <p:extLst>
      <p:ext uri="{BB962C8B-B14F-4D97-AF65-F5344CB8AC3E}">
        <p14:creationId xmlns:p14="http://schemas.microsoft.com/office/powerpoint/2010/main" val="25933037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470A0FE-BBC5-40A6-8CC1-FCF085333536}" type="slidenum">
              <a:rPr lang="en-US"/>
              <a:pPr/>
              <a:t>6</a:t>
            </a:fld>
            <a:endParaRPr lang="en-US"/>
          </a:p>
        </p:txBody>
      </p:sp>
      <p:sp>
        <p:nvSpPr>
          <p:cNvPr id="11266" name="Rectangle 2"/>
          <p:cNvSpPr>
            <a:spLocks noGrp="1" noRot="1" noChangeAspect="1" noChangeArrowheads="1" noTextEdit="1"/>
          </p:cNvSpPr>
          <p:nvPr>
            <p:ph type="sldImg"/>
          </p:nvPr>
        </p:nvSpPr>
        <p:spPr>
          <a:ln/>
        </p:spPr>
      </p:sp>
      <p:sp>
        <p:nvSpPr>
          <p:cNvPr id="1126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BDC8EBD-8755-4C56-AA74-B183003F96E6}" type="slidenum">
              <a:rPr lang="en-US"/>
              <a:pPr/>
              <a:t>23</a:t>
            </a:fld>
            <a:endParaRPr lang="en-US"/>
          </a:p>
        </p:txBody>
      </p:sp>
      <p:sp>
        <p:nvSpPr>
          <p:cNvPr id="25602" name="Rectangle 2"/>
          <p:cNvSpPr>
            <a:spLocks noGrp="1" noRot="1" noChangeAspect="1" noChangeArrowheads="1" noTextEdit="1"/>
          </p:cNvSpPr>
          <p:nvPr>
            <p:ph type="sldImg"/>
          </p:nvPr>
        </p:nvSpPr>
        <p:spPr>
          <a:ln/>
        </p:spPr>
      </p:sp>
      <p:sp>
        <p:nvSpPr>
          <p:cNvPr id="2560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65767A3-86E8-49D1-860B-119122555381}" type="slidenum">
              <a:rPr lang="en-US"/>
              <a:pPr/>
              <a:t>25</a:t>
            </a:fld>
            <a:endParaRPr lang="en-US"/>
          </a:p>
        </p:txBody>
      </p:sp>
      <p:sp>
        <p:nvSpPr>
          <p:cNvPr id="29698" name="Rectangle 2"/>
          <p:cNvSpPr>
            <a:spLocks noGrp="1" noRot="1" noChangeAspect="1" noChangeArrowheads="1" noTextEdit="1"/>
          </p:cNvSpPr>
          <p:nvPr>
            <p:ph type="sldImg"/>
          </p:nvPr>
        </p:nvSpPr>
        <p:spPr>
          <a:ln/>
        </p:spPr>
      </p:sp>
      <p:sp>
        <p:nvSpPr>
          <p:cNvPr id="2969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65767A3-86E8-49D1-860B-119122555381}" type="slidenum">
              <a:rPr lang="en-US"/>
              <a:pPr/>
              <a:t>26</a:t>
            </a:fld>
            <a:endParaRPr lang="en-US"/>
          </a:p>
        </p:txBody>
      </p:sp>
      <p:sp>
        <p:nvSpPr>
          <p:cNvPr id="29698" name="Rectangle 2"/>
          <p:cNvSpPr>
            <a:spLocks noGrp="1" noRot="1" noChangeAspect="1" noChangeArrowheads="1" noTextEdit="1"/>
          </p:cNvSpPr>
          <p:nvPr>
            <p:ph type="sldImg"/>
          </p:nvPr>
        </p:nvSpPr>
        <p:spPr>
          <a:ln/>
        </p:spPr>
      </p:sp>
      <p:sp>
        <p:nvSpPr>
          <p:cNvPr id="2969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BE41402-60EA-403F-88D7-11E2B87A1F29}" type="slidenum">
              <a:rPr lang="en-US"/>
              <a:pPr/>
              <a:t>27</a:t>
            </a:fld>
            <a:endParaRPr lang="en-US"/>
          </a:p>
        </p:txBody>
      </p:sp>
      <p:sp>
        <p:nvSpPr>
          <p:cNvPr id="31746" name="Rectangle 2"/>
          <p:cNvSpPr>
            <a:spLocks noGrp="1" noRot="1" noChangeAspect="1" noChangeArrowheads="1" noTextEdit="1"/>
          </p:cNvSpPr>
          <p:nvPr>
            <p:ph type="sldImg"/>
          </p:nvPr>
        </p:nvSpPr>
        <p:spPr>
          <a:ln/>
        </p:spPr>
      </p:sp>
      <p:sp>
        <p:nvSpPr>
          <p:cNvPr id="3174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65767A3-86E8-49D1-860B-119122555381}" type="slidenum">
              <a:rPr lang="en-US"/>
              <a:pPr/>
              <a:t>28</a:t>
            </a:fld>
            <a:endParaRPr lang="en-US"/>
          </a:p>
        </p:txBody>
      </p:sp>
      <p:sp>
        <p:nvSpPr>
          <p:cNvPr id="29698" name="Rectangle 2"/>
          <p:cNvSpPr>
            <a:spLocks noGrp="1" noRot="1" noChangeAspect="1" noChangeArrowheads="1" noTextEdit="1"/>
          </p:cNvSpPr>
          <p:nvPr>
            <p:ph type="sldImg"/>
          </p:nvPr>
        </p:nvSpPr>
        <p:spPr>
          <a:ln/>
        </p:spPr>
      </p:sp>
      <p:sp>
        <p:nvSpPr>
          <p:cNvPr id="2969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65767A3-86E8-49D1-860B-119122555381}" type="slidenum">
              <a:rPr lang="en-US"/>
              <a:pPr/>
              <a:t>29</a:t>
            </a:fld>
            <a:endParaRPr lang="en-US"/>
          </a:p>
        </p:txBody>
      </p:sp>
      <p:sp>
        <p:nvSpPr>
          <p:cNvPr id="29698" name="Rectangle 2"/>
          <p:cNvSpPr>
            <a:spLocks noGrp="1" noRot="1" noChangeAspect="1" noChangeArrowheads="1" noTextEdit="1"/>
          </p:cNvSpPr>
          <p:nvPr>
            <p:ph type="sldImg"/>
          </p:nvPr>
        </p:nvSpPr>
        <p:spPr>
          <a:ln/>
        </p:spPr>
      </p:sp>
      <p:sp>
        <p:nvSpPr>
          <p:cNvPr id="2969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D17DA67-37DB-4528-B744-E58DAB2378AF}" type="slidenum">
              <a:rPr lang="en-US"/>
              <a:pPr/>
              <a:t>30</a:t>
            </a:fld>
            <a:endParaRPr lang="en-US"/>
          </a:p>
        </p:txBody>
      </p:sp>
      <p:sp>
        <p:nvSpPr>
          <p:cNvPr id="33794" name="Rectangle 2"/>
          <p:cNvSpPr>
            <a:spLocks noGrp="1" noRot="1" noChangeAspect="1" noChangeArrowheads="1" noTextEdit="1"/>
          </p:cNvSpPr>
          <p:nvPr>
            <p:ph type="sldImg"/>
          </p:nvPr>
        </p:nvSpPr>
        <p:spPr>
          <a:ln/>
        </p:spPr>
      </p:sp>
      <p:sp>
        <p:nvSpPr>
          <p:cNvPr id="3379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65767A3-86E8-49D1-860B-119122555381}" type="slidenum">
              <a:rPr lang="en-US"/>
              <a:pPr/>
              <a:t>31</a:t>
            </a:fld>
            <a:endParaRPr lang="en-US"/>
          </a:p>
        </p:txBody>
      </p:sp>
      <p:sp>
        <p:nvSpPr>
          <p:cNvPr id="29698" name="Rectangle 2"/>
          <p:cNvSpPr>
            <a:spLocks noGrp="1" noRot="1" noChangeAspect="1" noChangeArrowheads="1" noTextEdit="1"/>
          </p:cNvSpPr>
          <p:nvPr>
            <p:ph type="sldImg"/>
          </p:nvPr>
        </p:nvSpPr>
        <p:spPr>
          <a:ln/>
        </p:spPr>
      </p:sp>
      <p:sp>
        <p:nvSpPr>
          <p:cNvPr id="2969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B76A4D9-FF32-4DB4-A944-B1FD7B8E9ACC}" type="slidenum">
              <a:rPr lang="en-US"/>
              <a:pPr/>
              <a:t>32</a:t>
            </a:fld>
            <a:endParaRPr lang="en-US"/>
          </a:p>
        </p:txBody>
      </p:sp>
      <p:sp>
        <p:nvSpPr>
          <p:cNvPr id="35842" name="Rectangle 2"/>
          <p:cNvSpPr>
            <a:spLocks noGrp="1" noRot="1" noChangeAspect="1" noChangeArrowheads="1" noTextEdit="1"/>
          </p:cNvSpPr>
          <p:nvPr>
            <p:ph type="sldImg"/>
          </p:nvPr>
        </p:nvSpPr>
        <p:spPr>
          <a:ln/>
        </p:spPr>
      </p:sp>
      <p:sp>
        <p:nvSpPr>
          <p:cNvPr id="3584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65767A3-86E8-49D1-860B-119122555381}" type="slidenum">
              <a:rPr lang="en-US"/>
              <a:pPr/>
              <a:t>33</a:t>
            </a:fld>
            <a:endParaRPr lang="en-US"/>
          </a:p>
        </p:txBody>
      </p:sp>
      <p:sp>
        <p:nvSpPr>
          <p:cNvPr id="29698" name="Rectangle 2"/>
          <p:cNvSpPr>
            <a:spLocks noGrp="1" noRot="1" noChangeAspect="1" noChangeArrowheads="1" noTextEdit="1"/>
          </p:cNvSpPr>
          <p:nvPr>
            <p:ph type="sldImg"/>
          </p:nvPr>
        </p:nvSpPr>
        <p:spPr>
          <a:ln/>
        </p:spPr>
      </p:sp>
      <p:sp>
        <p:nvSpPr>
          <p:cNvPr id="2969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AEBEC68-F179-4BF1-9B57-1DC88996F7EE}" type="slidenum">
              <a:rPr lang="en-US"/>
              <a:pPr/>
              <a:t>7</a:t>
            </a:fld>
            <a:endParaRPr lang="en-US"/>
          </a:p>
        </p:txBody>
      </p:sp>
      <p:sp>
        <p:nvSpPr>
          <p:cNvPr id="13314" name="Rectangle 2"/>
          <p:cNvSpPr>
            <a:spLocks noGrp="1" noRot="1" noChangeAspect="1" noChangeArrowheads="1" noTextEdit="1"/>
          </p:cNvSpPr>
          <p:nvPr>
            <p:ph type="sldImg"/>
          </p:nvPr>
        </p:nvSpPr>
        <p:spPr>
          <a:ln/>
        </p:spPr>
      </p:sp>
      <p:sp>
        <p:nvSpPr>
          <p:cNvPr id="1331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E5C3A7E-D0CF-40CE-BAAE-52A2B5D16E16}" type="slidenum">
              <a:rPr lang="en-US"/>
              <a:pPr/>
              <a:t>34</a:t>
            </a:fld>
            <a:endParaRPr lang="en-US"/>
          </a:p>
        </p:txBody>
      </p:sp>
      <p:sp>
        <p:nvSpPr>
          <p:cNvPr id="37890" name="Rectangle 2"/>
          <p:cNvSpPr>
            <a:spLocks noGrp="1" noRot="1" noChangeAspect="1" noChangeArrowheads="1" noTextEdit="1"/>
          </p:cNvSpPr>
          <p:nvPr>
            <p:ph type="sldImg"/>
          </p:nvPr>
        </p:nvSpPr>
        <p:spPr>
          <a:ln/>
        </p:spPr>
      </p:sp>
      <p:sp>
        <p:nvSpPr>
          <p:cNvPr id="3789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45481E2-A389-4126-9866-41A1CBB67B6F}" type="slidenum">
              <a:rPr lang="en-US"/>
              <a:pPr/>
              <a:t>36</a:t>
            </a:fld>
            <a:endParaRPr lang="en-US"/>
          </a:p>
        </p:txBody>
      </p:sp>
      <p:sp>
        <p:nvSpPr>
          <p:cNvPr id="39938" name="Rectangle 2"/>
          <p:cNvSpPr>
            <a:spLocks noGrp="1" noRot="1" noChangeAspect="1" noChangeArrowheads="1" noTextEdit="1"/>
          </p:cNvSpPr>
          <p:nvPr>
            <p:ph type="sldImg"/>
          </p:nvPr>
        </p:nvSpPr>
        <p:spPr>
          <a:ln/>
        </p:spPr>
      </p:sp>
      <p:sp>
        <p:nvSpPr>
          <p:cNvPr id="3993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4B3ED9A-CFCC-4518-8267-B0FA48AEF6E9}" type="slidenum">
              <a:rPr lang="en-US"/>
              <a:pPr/>
              <a:t>37</a:t>
            </a:fld>
            <a:endParaRPr lang="en-US"/>
          </a:p>
        </p:txBody>
      </p:sp>
      <p:sp>
        <p:nvSpPr>
          <p:cNvPr id="48130" name="Rectangle 2"/>
          <p:cNvSpPr>
            <a:spLocks noGrp="1" noRot="1" noChangeAspect="1" noChangeArrowheads="1" noTextEdit="1"/>
          </p:cNvSpPr>
          <p:nvPr>
            <p:ph type="sldImg"/>
          </p:nvPr>
        </p:nvSpPr>
        <p:spPr>
          <a:ln/>
        </p:spPr>
      </p:sp>
      <p:sp>
        <p:nvSpPr>
          <p:cNvPr id="4813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BB62727-1519-4098-8DE2-5ECD1783E6DE}" type="slidenum">
              <a:rPr lang="en-US"/>
              <a:pPr/>
              <a:t>38</a:t>
            </a:fld>
            <a:endParaRPr lang="en-US"/>
          </a:p>
        </p:txBody>
      </p:sp>
      <p:sp>
        <p:nvSpPr>
          <p:cNvPr id="52226" name="Rectangle 2"/>
          <p:cNvSpPr>
            <a:spLocks noGrp="1" noRot="1" noChangeAspect="1" noChangeArrowheads="1" noTextEdit="1"/>
          </p:cNvSpPr>
          <p:nvPr>
            <p:ph type="sldImg"/>
          </p:nvPr>
        </p:nvSpPr>
        <p:spPr>
          <a:ln/>
        </p:spPr>
      </p:sp>
      <p:sp>
        <p:nvSpPr>
          <p:cNvPr id="5222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73E2C03-F9FA-4ACC-BAA0-8F9B4CAA9C1C}" type="slidenum">
              <a:rPr lang="en-US"/>
              <a:pPr/>
              <a:t>40</a:t>
            </a:fld>
            <a:endParaRPr lang="en-US"/>
          </a:p>
        </p:txBody>
      </p:sp>
      <p:sp>
        <p:nvSpPr>
          <p:cNvPr id="56322" name="Rectangle 2"/>
          <p:cNvSpPr>
            <a:spLocks noGrp="1" noRot="1" noChangeAspect="1" noChangeArrowheads="1" noTextEdit="1"/>
          </p:cNvSpPr>
          <p:nvPr>
            <p:ph type="sldImg"/>
          </p:nvPr>
        </p:nvSpPr>
        <p:spPr>
          <a:ln/>
        </p:spPr>
      </p:sp>
      <p:sp>
        <p:nvSpPr>
          <p:cNvPr id="56323" name="Rectangle 3"/>
          <p:cNvSpPr>
            <a:spLocks noGrp="1" noChangeArrowheads="1"/>
          </p:cNvSpPr>
          <p:nvPr>
            <p:ph type="body" idx="1"/>
          </p:nvPr>
        </p:nvSpPr>
        <p:spPr/>
        <p:txBody>
          <a:bodyPr/>
          <a:lstStyle/>
          <a:p>
            <a:r>
              <a:rPr lang="en-US"/>
              <a:t>Note:  Not all salespeople make good leaders….some salespeople have trouble making the adjustment positions involving a lot of administrative work (e.g., management positions).</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EDAAAA5-9008-43CF-951A-82484F29ADEA}" type="slidenum">
              <a:rPr lang="en-US"/>
              <a:pPr/>
              <a:t>41</a:t>
            </a:fld>
            <a:endParaRPr lang="en-US"/>
          </a:p>
        </p:txBody>
      </p:sp>
      <p:sp>
        <p:nvSpPr>
          <p:cNvPr id="58370" name="Rectangle 2"/>
          <p:cNvSpPr>
            <a:spLocks noGrp="1" noRot="1" noChangeAspect="1" noChangeArrowheads="1" noTextEdit="1"/>
          </p:cNvSpPr>
          <p:nvPr>
            <p:ph type="sldImg"/>
          </p:nvPr>
        </p:nvSpPr>
        <p:spPr>
          <a:ln/>
        </p:spPr>
      </p:sp>
      <p:sp>
        <p:nvSpPr>
          <p:cNvPr id="5837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438C523-53FC-4B99-9BC6-9D3242BB8C2B}" type="slidenum">
              <a:rPr lang="en-US"/>
              <a:pPr/>
              <a:t>42</a:t>
            </a:fld>
            <a:endParaRPr lang="en-US"/>
          </a:p>
        </p:txBody>
      </p:sp>
      <p:sp>
        <p:nvSpPr>
          <p:cNvPr id="60418" name="Rectangle 2"/>
          <p:cNvSpPr>
            <a:spLocks noGrp="1" noRot="1" noChangeAspect="1" noChangeArrowheads="1" noTextEdit="1"/>
          </p:cNvSpPr>
          <p:nvPr>
            <p:ph type="sldImg"/>
          </p:nvPr>
        </p:nvSpPr>
        <p:spPr>
          <a:ln/>
        </p:spPr>
      </p:sp>
      <p:sp>
        <p:nvSpPr>
          <p:cNvPr id="6041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49C2F0F-5F67-4B64-8754-DAB8C8C34B3B}" type="slidenum">
              <a:rPr lang="en-US"/>
              <a:pPr/>
              <a:t>43</a:t>
            </a:fld>
            <a:endParaRPr lang="en-US"/>
          </a:p>
        </p:txBody>
      </p:sp>
      <p:sp>
        <p:nvSpPr>
          <p:cNvPr id="62466" name="Rectangle 2"/>
          <p:cNvSpPr>
            <a:spLocks noGrp="1" noRot="1" noChangeAspect="1" noChangeArrowheads="1" noTextEdit="1"/>
          </p:cNvSpPr>
          <p:nvPr>
            <p:ph type="sldImg"/>
          </p:nvPr>
        </p:nvSpPr>
        <p:spPr>
          <a:ln/>
        </p:spPr>
      </p:sp>
      <p:sp>
        <p:nvSpPr>
          <p:cNvPr id="6246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B042ADD-B329-4BCD-BE11-67EFC225112C}" type="slidenum">
              <a:rPr lang="en-US"/>
              <a:pPr/>
              <a:t>44</a:t>
            </a:fld>
            <a:endParaRPr lang="en-US"/>
          </a:p>
        </p:txBody>
      </p:sp>
      <p:sp>
        <p:nvSpPr>
          <p:cNvPr id="64514" name="Rectangle 2"/>
          <p:cNvSpPr>
            <a:spLocks noGrp="1" noRot="1" noChangeAspect="1" noChangeArrowheads="1" noTextEdit="1"/>
          </p:cNvSpPr>
          <p:nvPr>
            <p:ph type="sldImg"/>
          </p:nvPr>
        </p:nvSpPr>
        <p:spPr>
          <a:ln/>
        </p:spPr>
      </p:sp>
      <p:sp>
        <p:nvSpPr>
          <p:cNvPr id="6451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B042ADD-B329-4BCD-BE11-67EFC225112C}" type="slidenum">
              <a:rPr lang="en-US"/>
              <a:pPr/>
              <a:t>45</a:t>
            </a:fld>
            <a:endParaRPr lang="en-US"/>
          </a:p>
        </p:txBody>
      </p:sp>
      <p:sp>
        <p:nvSpPr>
          <p:cNvPr id="64514" name="Rectangle 2"/>
          <p:cNvSpPr>
            <a:spLocks noGrp="1" noRot="1" noChangeAspect="1" noChangeArrowheads="1" noTextEdit="1"/>
          </p:cNvSpPr>
          <p:nvPr>
            <p:ph type="sldImg"/>
          </p:nvPr>
        </p:nvSpPr>
        <p:spPr>
          <a:ln/>
        </p:spPr>
      </p:sp>
      <p:sp>
        <p:nvSpPr>
          <p:cNvPr id="6451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3C66A71-CCCB-407D-8835-24FA0380A9DC}" type="slidenum">
              <a:rPr lang="en-US"/>
              <a:pPr/>
              <a:t>8</a:t>
            </a:fld>
            <a:endParaRPr lang="en-US"/>
          </a:p>
        </p:txBody>
      </p:sp>
      <p:sp>
        <p:nvSpPr>
          <p:cNvPr id="17410" name="Rectangle 2"/>
          <p:cNvSpPr>
            <a:spLocks noGrp="1" noRot="1" noChangeAspect="1" noChangeArrowheads="1" noTextEdit="1"/>
          </p:cNvSpPr>
          <p:nvPr>
            <p:ph type="sldImg"/>
          </p:nvPr>
        </p:nvSpPr>
        <p:spPr>
          <a:ln/>
        </p:spPr>
      </p:sp>
      <p:sp>
        <p:nvSpPr>
          <p:cNvPr id="1741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B49CF53-5526-4593-A16A-616AFB1820B8}" type="slidenum">
              <a:rPr lang="en-US"/>
              <a:pPr/>
              <a:t>46</a:t>
            </a:fld>
            <a:endParaRPr lang="en-US"/>
          </a:p>
        </p:txBody>
      </p:sp>
      <p:sp>
        <p:nvSpPr>
          <p:cNvPr id="68610" name="Rectangle 2"/>
          <p:cNvSpPr>
            <a:spLocks noGrp="1" noRot="1" noChangeAspect="1" noChangeArrowheads="1" noTextEdit="1"/>
          </p:cNvSpPr>
          <p:nvPr>
            <p:ph type="sldImg"/>
          </p:nvPr>
        </p:nvSpPr>
        <p:spPr>
          <a:ln/>
        </p:spPr>
      </p:sp>
      <p:sp>
        <p:nvSpPr>
          <p:cNvPr id="6861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3C66A71-CCCB-407D-8835-24FA0380A9DC}" type="slidenum">
              <a:rPr lang="en-US"/>
              <a:pPr/>
              <a:t>9</a:t>
            </a:fld>
            <a:endParaRPr lang="en-US"/>
          </a:p>
        </p:txBody>
      </p:sp>
      <p:sp>
        <p:nvSpPr>
          <p:cNvPr id="17410" name="Rectangle 2"/>
          <p:cNvSpPr>
            <a:spLocks noGrp="1" noRot="1" noChangeAspect="1" noChangeArrowheads="1" noTextEdit="1"/>
          </p:cNvSpPr>
          <p:nvPr>
            <p:ph type="sldImg"/>
          </p:nvPr>
        </p:nvSpPr>
        <p:spPr>
          <a:ln/>
        </p:spPr>
      </p:sp>
      <p:sp>
        <p:nvSpPr>
          <p:cNvPr id="1741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0556487-3873-43C3-ADB1-463FA416D8D6}" type="slidenum">
              <a:rPr lang="en-US" smtClean="0"/>
              <a:pPr/>
              <a:t>17</a:t>
            </a:fld>
            <a:endParaRPr lang="en-US"/>
          </a:p>
        </p:txBody>
      </p:sp>
    </p:spTree>
    <p:extLst>
      <p:ext uri="{BB962C8B-B14F-4D97-AF65-F5344CB8AC3E}">
        <p14:creationId xmlns:p14="http://schemas.microsoft.com/office/powerpoint/2010/main" val="15227764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26B9F0E-C287-4530-9FA8-4FD7F276598E}" type="slidenum">
              <a:rPr lang="en-US"/>
              <a:pPr/>
              <a:t>19</a:t>
            </a:fld>
            <a:endParaRPr lang="en-US"/>
          </a:p>
        </p:txBody>
      </p:sp>
      <p:sp>
        <p:nvSpPr>
          <p:cNvPr id="19458" name="Rectangle 2"/>
          <p:cNvSpPr>
            <a:spLocks noGrp="1" noRot="1" noChangeAspect="1" noChangeArrowheads="1" noTextEdit="1"/>
          </p:cNvSpPr>
          <p:nvPr>
            <p:ph type="sldImg"/>
          </p:nvPr>
        </p:nvSpPr>
        <p:spPr>
          <a:ln/>
        </p:spPr>
      </p:sp>
      <p:sp>
        <p:nvSpPr>
          <p:cNvPr id="1945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26B9F0E-C287-4530-9FA8-4FD7F276598E}" type="slidenum">
              <a:rPr lang="en-US"/>
              <a:pPr/>
              <a:t>20</a:t>
            </a:fld>
            <a:endParaRPr lang="en-US"/>
          </a:p>
        </p:txBody>
      </p:sp>
      <p:sp>
        <p:nvSpPr>
          <p:cNvPr id="19458" name="Rectangle 2"/>
          <p:cNvSpPr>
            <a:spLocks noGrp="1" noRot="1" noChangeAspect="1" noChangeArrowheads="1" noTextEdit="1"/>
          </p:cNvSpPr>
          <p:nvPr>
            <p:ph type="sldImg"/>
          </p:nvPr>
        </p:nvSpPr>
        <p:spPr>
          <a:ln/>
        </p:spPr>
      </p:sp>
      <p:sp>
        <p:nvSpPr>
          <p:cNvPr id="1945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6084FAD-913B-4270-A4BE-B94504DFE206}" type="slidenum">
              <a:rPr lang="en-US"/>
              <a:pPr/>
              <a:t>21</a:t>
            </a:fld>
            <a:endParaRPr lang="en-US"/>
          </a:p>
        </p:txBody>
      </p:sp>
      <p:sp>
        <p:nvSpPr>
          <p:cNvPr id="21506" name="Rectangle 2"/>
          <p:cNvSpPr>
            <a:spLocks noGrp="1" noRot="1" noChangeAspect="1" noChangeArrowheads="1" noTextEdit="1"/>
          </p:cNvSpPr>
          <p:nvPr>
            <p:ph type="sldImg"/>
          </p:nvPr>
        </p:nvSpPr>
        <p:spPr>
          <a:ln/>
        </p:spPr>
      </p:sp>
      <p:sp>
        <p:nvSpPr>
          <p:cNvPr id="2150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B79A80B-99E6-4EFD-91A2-EAC77CACC579}" type="slidenum">
              <a:rPr lang="en-US"/>
              <a:pPr/>
              <a:t>22</a:t>
            </a:fld>
            <a:endParaRPr lang="en-US"/>
          </a:p>
        </p:txBody>
      </p:sp>
      <p:sp>
        <p:nvSpPr>
          <p:cNvPr id="23554" name="Rectangle 2"/>
          <p:cNvSpPr>
            <a:spLocks noGrp="1" noRot="1" noChangeAspect="1" noChangeArrowheads="1" noTextEdit="1"/>
          </p:cNvSpPr>
          <p:nvPr>
            <p:ph type="sldImg"/>
          </p:nvPr>
        </p:nvSpPr>
        <p:spPr>
          <a:ln/>
        </p:spPr>
      </p:sp>
      <p:sp>
        <p:nvSpPr>
          <p:cNvPr id="23555" name="Rectangle 3"/>
          <p:cNvSpPr>
            <a:spLocks noGrp="1" noChangeArrowheads="1"/>
          </p:cNvSpPr>
          <p:nvPr>
            <p:ph type="body" idx="1"/>
          </p:nvPr>
        </p:nvSpPr>
        <p:spPr/>
        <p:txBody>
          <a:bodyP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9" name="Picture 8" descr="IngramSELL3CO.jpg"/>
          <p:cNvPicPr>
            <a:picLocks noChangeAspect="1"/>
          </p:cNvPicPr>
          <p:nvPr userDrawn="1"/>
        </p:nvPicPr>
        <p:blipFill>
          <a:blip r:embed="rId2"/>
          <a:stretch>
            <a:fillRect/>
          </a:stretch>
        </p:blipFill>
        <p:spPr>
          <a:xfrm>
            <a:off x="0" y="0"/>
            <a:ext cx="9144000" cy="6858000"/>
          </a:xfrm>
          <a:prstGeom prst="rect">
            <a:avLst/>
          </a:prstGeom>
        </p:spPr>
      </p:pic>
      <p:sp>
        <p:nvSpPr>
          <p:cNvPr id="2" name="Title 1"/>
          <p:cNvSpPr>
            <a:spLocks noGrp="1"/>
          </p:cNvSpPr>
          <p:nvPr>
            <p:ph type="ctrTitle"/>
          </p:nvPr>
        </p:nvSpPr>
        <p:spPr>
          <a:xfrm>
            <a:off x="0" y="1981200"/>
            <a:ext cx="3124200" cy="2590800"/>
          </a:xfrm>
        </p:spPr>
        <p:txBody>
          <a:bodyPr/>
          <a:lstStyle>
            <a:lvl1pPr>
              <a:defRPr sz="4400" spc="-150">
                <a:solidFill>
                  <a:srgbClr val="FFFFFF"/>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0" y="4800600"/>
            <a:ext cx="3200400" cy="15240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6" name="TextBox 5"/>
          <p:cNvSpPr txBox="1"/>
          <p:nvPr userDrawn="1"/>
        </p:nvSpPr>
        <p:spPr>
          <a:xfrm>
            <a:off x="228600" y="228600"/>
            <a:ext cx="2590800" cy="1862048"/>
          </a:xfrm>
          <a:prstGeom prst="rect">
            <a:avLst/>
          </a:prstGeom>
          <a:noFill/>
        </p:spPr>
        <p:txBody>
          <a:bodyPr wrap="square" rtlCol="0">
            <a:spAutoFit/>
          </a:bodyPr>
          <a:lstStyle/>
          <a:p>
            <a:pPr algn="ctr"/>
            <a:r>
              <a:rPr lang="en-US" sz="11500" b="0" i="0" dirty="0" smtClean="0">
                <a:solidFill>
                  <a:schemeClr val="bg1"/>
                </a:solidFill>
                <a:latin typeface="Constantia"/>
                <a:cs typeface="Constantia"/>
              </a:rPr>
              <a:t>1</a:t>
            </a:r>
            <a:endParaRPr lang="en-US" sz="11500" b="0" i="0" dirty="0">
              <a:solidFill>
                <a:schemeClr val="bg1"/>
              </a:solidFill>
              <a:latin typeface="Constantia"/>
              <a:cs typeface="Constantia"/>
            </a:endParaRPr>
          </a:p>
        </p:txBody>
      </p:sp>
      <p:sp>
        <p:nvSpPr>
          <p:cNvPr id="8" name="Text Box 17"/>
          <p:cNvSpPr txBox="1">
            <a:spLocks noChangeArrowheads="1"/>
          </p:cNvSpPr>
          <p:nvPr userDrawn="1"/>
        </p:nvSpPr>
        <p:spPr bwMode="auto">
          <a:xfrm>
            <a:off x="0" y="6477000"/>
            <a:ext cx="3886200" cy="338554"/>
          </a:xfrm>
          <a:prstGeom prst="rect">
            <a:avLst/>
          </a:prstGeom>
          <a:noFill/>
          <a:ln w="9525">
            <a:noFill/>
            <a:miter lim="800000"/>
            <a:headEnd/>
            <a:tailEnd/>
          </a:ln>
        </p:spPr>
        <p:txBody>
          <a:bodyPr wrap="square">
            <a:prstTxWarp prst="textNoShape">
              <a:avLst/>
            </a:prstTxWarp>
            <a:spAutoFit/>
          </a:bodyPr>
          <a:lstStyle/>
          <a:p>
            <a:pPr>
              <a:spcBef>
                <a:spcPct val="50000"/>
              </a:spcBef>
              <a:defRPr/>
            </a:pPr>
            <a:r>
              <a:rPr lang="en-US" sz="800" dirty="0">
                <a:solidFill>
                  <a:schemeClr val="tx1"/>
                </a:solidFill>
                <a:latin typeface="Arial" pitchFamily="-111" charset="0"/>
                <a:ea typeface="ＭＳ Ｐゴシック" pitchFamily="-111" charset="-128"/>
                <a:cs typeface="ＭＳ Ｐゴシック" pitchFamily="-111" charset="-128"/>
              </a:rPr>
              <a:t>©2013 Cengage Learning. All Rights Reserved. May not be scanned, copied or duplicated, or posted to a publicly accessible website, in whole or in part.</a:t>
            </a:r>
          </a:p>
        </p:txBody>
      </p:sp>
    </p:spTree>
  </p:cSld>
  <p:clrMapOvr>
    <a:masterClrMapping/>
  </p:clrMapOvr>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D67D4D3D-608E-4FC1-A5DE-10BE4C912573}" type="datetimeFigureOut">
              <a:rPr lang="en-US" smtClean="0"/>
              <a:pPr/>
              <a:t>2/12/14</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7EF98730-5AAC-45A2-A80A-3BDE0A1F78E9}"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D67D4D3D-608E-4FC1-A5DE-10BE4C912573}" type="datetimeFigureOut">
              <a:rPr lang="en-US" smtClean="0"/>
              <a:pPr/>
              <a:t>2/12/14</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7EF98730-5AAC-45A2-A80A-3BDE0A1F78E9}"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1600200"/>
            <a:ext cx="4038600" cy="21859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648200" y="3938588"/>
            <a:ext cx="4038600" cy="21875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Date Placeholder 5"/>
          <p:cNvSpPr>
            <a:spLocks noGrp="1"/>
          </p:cNvSpPr>
          <p:nvPr>
            <p:ph type="dt" sz="half" idx="10"/>
          </p:nvPr>
        </p:nvSpPr>
        <p:spPr>
          <a:xfrm>
            <a:off x="457200" y="6245225"/>
            <a:ext cx="2133600" cy="476250"/>
          </a:xfrm>
          <a:prstGeom prst="rect">
            <a:avLst/>
          </a:prstGeom>
        </p:spPr>
        <p:txBody>
          <a:bodyPr/>
          <a:lstStyle>
            <a:lvl1pPr>
              <a:defRPr/>
            </a:lvl1pPr>
          </a:lstStyle>
          <a:p>
            <a:endParaRPr lang="en-US"/>
          </a:p>
        </p:txBody>
      </p:sp>
      <p:sp>
        <p:nvSpPr>
          <p:cNvPr id="7" name="Footer Placeholder 6"/>
          <p:cNvSpPr>
            <a:spLocks noGrp="1"/>
          </p:cNvSpPr>
          <p:nvPr>
            <p:ph type="ftr" sz="quarter" idx="11"/>
          </p:nvPr>
        </p:nvSpPr>
        <p:spPr>
          <a:xfrm>
            <a:off x="3124200" y="6245225"/>
            <a:ext cx="2895600" cy="476250"/>
          </a:xfrm>
          <a:prstGeom prst="rect">
            <a:avLst/>
          </a:prstGeom>
        </p:spPr>
        <p:txBody>
          <a:bodyPr/>
          <a:lstStyle>
            <a:lvl1pPr>
              <a:defRPr/>
            </a:lvl1pPr>
          </a:lstStyle>
          <a:p>
            <a:endParaRPr lang="en-US"/>
          </a:p>
        </p:txBody>
      </p:sp>
      <p:sp>
        <p:nvSpPr>
          <p:cNvPr id="8" name="Slide Number Placeholder 7"/>
          <p:cNvSpPr>
            <a:spLocks noGrp="1"/>
          </p:cNvSpPr>
          <p:nvPr>
            <p:ph type="sldNum" sz="quarter" idx="12"/>
          </p:nvPr>
        </p:nvSpPr>
        <p:spPr>
          <a:xfrm>
            <a:off x="6553200" y="6245225"/>
            <a:ext cx="2133600" cy="476250"/>
          </a:xfrm>
          <a:prstGeom prst="rect">
            <a:avLst/>
          </a:prstGeom>
        </p:spPr>
        <p:txBody>
          <a:bodyPr/>
          <a:lstStyle>
            <a:lvl1pPr>
              <a:defRPr/>
            </a:lvl1pPr>
          </a:lstStyle>
          <a:p>
            <a:fld id="{73BDF827-42CE-4FBA-BEEB-86BBAF44D14A}" type="slidenum">
              <a:rPr lang="en-US"/>
              <a:pPr/>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dgm">
  <p:cSld name="Title and Diagram or Organization Char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US"/>
          </a:p>
        </p:txBody>
      </p:sp>
      <p:sp>
        <p:nvSpPr>
          <p:cNvPr id="3" name="SmartArt Placeholder 2"/>
          <p:cNvSpPr>
            <a:spLocks noGrp="1"/>
          </p:cNvSpPr>
          <p:nvPr>
            <p:ph type="dgm" idx="1"/>
          </p:nvPr>
        </p:nvSpPr>
        <p:spPr>
          <a:xfrm>
            <a:off x="457200" y="1600200"/>
            <a:ext cx="8229600" cy="4525963"/>
          </a:xfrm>
        </p:spPr>
        <p:txBody>
          <a:bodyPr/>
          <a:lstStyle/>
          <a:p>
            <a:endParaRPr lang="en-US"/>
          </a:p>
        </p:txBody>
      </p:sp>
      <p:sp>
        <p:nvSpPr>
          <p:cNvPr id="4" name="Date Placeholder 3"/>
          <p:cNvSpPr>
            <a:spLocks noGrp="1"/>
          </p:cNvSpPr>
          <p:nvPr>
            <p:ph type="dt" sz="half" idx="10"/>
          </p:nvPr>
        </p:nvSpPr>
        <p:spPr>
          <a:xfrm>
            <a:off x="457200" y="6245225"/>
            <a:ext cx="2133600" cy="476250"/>
          </a:xfrm>
          <a:prstGeom prst="rect">
            <a:avLst/>
          </a:prstGeom>
        </p:spPr>
        <p:txBody>
          <a:bodyPr/>
          <a:lstStyle>
            <a:lvl1pPr>
              <a:defRPr/>
            </a:lvl1pPr>
          </a:lstStyle>
          <a:p>
            <a:endParaRPr lang="en-US"/>
          </a:p>
        </p:txBody>
      </p:sp>
      <p:sp>
        <p:nvSpPr>
          <p:cNvPr id="5" name="Footer Placeholder 4"/>
          <p:cNvSpPr>
            <a:spLocks noGrp="1"/>
          </p:cNvSpPr>
          <p:nvPr>
            <p:ph type="ftr" sz="quarter" idx="11"/>
          </p:nvPr>
        </p:nvSpPr>
        <p:spPr>
          <a:xfrm>
            <a:off x="3124200" y="6245225"/>
            <a:ext cx="2895600" cy="476250"/>
          </a:xfrm>
          <a:prstGeom prst="rect">
            <a:avLst/>
          </a:prstGeom>
        </p:spPr>
        <p:txBody>
          <a:bodyPr/>
          <a:lstStyle>
            <a:lvl1pPr>
              <a:defRPr/>
            </a:lvl1pPr>
          </a:lstStyle>
          <a:p>
            <a:endParaRPr lang="en-US"/>
          </a:p>
        </p:txBody>
      </p:sp>
      <p:sp>
        <p:nvSpPr>
          <p:cNvPr id="6" name="Slide Number Placeholder 5"/>
          <p:cNvSpPr>
            <a:spLocks noGrp="1"/>
          </p:cNvSpPr>
          <p:nvPr>
            <p:ph type="sldNum" sz="quarter" idx="12"/>
          </p:nvPr>
        </p:nvSpPr>
        <p:spPr>
          <a:xfrm>
            <a:off x="6553200" y="6245225"/>
            <a:ext cx="2133600" cy="476250"/>
          </a:xfrm>
          <a:prstGeom prst="rect">
            <a:avLst/>
          </a:prstGeom>
        </p:spPr>
        <p:txBody>
          <a:bodyPr/>
          <a:lstStyle>
            <a:lvl1pPr>
              <a:defRPr/>
            </a:lvl1pPr>
          </a:lstStyle>
          <a:p>
            <a:fld id="{313FE484-0E30-4DDE-9808-F3238A8DDE38}" type="slidenum">
              <a:rPr lang="en-US"/>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D67D4D3D-608E-4FC1-A5DE-10BE4C912573}" type="datetimeFigureOut">
              <a:rPr lang="en-US" smtClean="0"/>
              <a:pPr/>
              <a:t>2/12/14</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7EF98730-5AAC-45A2-A80A-3BDE0A1F78E9}"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D67D4D3D-608E-4FC1-A5DE-10BE4C912573}" type="datetimeFigureOut">
              <a:rPr lang="en-US" smtClean="0"/>
              <a:pPr/>
              <a:t>2/12/14</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7EF98730-5AAC-45A2-A80A-3BDE0A1F78E9}"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D67D4D3D-608E-4FC1-A5DE-10BE4C912573}" type="datetimeFigureOut">
              <a:rPr lang="en-US" smtClean="0"/>
              <a:pPr/>
              <a:t>2/12/14</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7EF98730-5AAC-45A2-A80A-3BDE0A1F78E9}"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a:xfrm>
            <a:off x="457200" y="6356350"/>
            <a:ext cx="2133600" cy="365125"/>
          </a:xfrm>
          <a:prstGeom prst="rect">
            <a:avLst/>
          </a:prstGeom>
        </p:spPr>
        <p:txBody>
          <a:bodyPr/>
          <a:lstStyle/>
          <a:p>
            <a:fld id="{D67D4D3D-608E-4FC1-A5DE-10BE4C912573}" type="datetimeFigureOut">
              <a:rPr lang="en-US" smtClean="0"/>
              <a:pPr/>
              <a:t>2/12/14</a:t>
            </a:fld>
            <a:endParaRPr lang="en-US"/>
          </a:p>
        </p:txBody>
      </p:sp>
      <p:sp>
        <p:nvSpPr>
          <p:cNvPr id="8" name="Footer Placeholder 7"/>
          <p:cNvSpPr>
            <a:spLocks noGrp="1"/>
          </p:cNvSpPr>
          <p:nvPr>
            <p:ph type="ftr" sz="quarter" idx="11"/>
          </p:nvPr>
        </p:nvSpPr>
        <p:spPr>
          <a:xfrm>
            <a:off x="3124200" y="6356350"/>
            <a:ext cx="2895600"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6553200" y="6356350"/>
            <a:ext cx="2133600" cy="365125"/>
          </a:xfrm>
          <a:prstGeom prst="rect">
            <a:avLst/>
          </a:prstGeom>
        </p:spPr>
        <p:txBody>
          <a:bodyPr/>
          <a:lstStyle/>
          <a:p>
            <a:fld id="{7EF98730-5AAC-45A2-A80A-3BDE0A1F78E9}"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143000"/>
          </a:xfrm>
        </p:spPr>
        <p:txBody>
          <a:bodyPr/>
          <a:lstStyle/>
          <a:p>
            <a:r>
              <a:rPr lang="en-US" smtClean="0"/>
              <a:t>Click to edit Master title style</a:t>
            </a:r>
            <a:endParaRPr lang="en-US"/>
          </a:p>
        </p:txBody>
      </p:sp>
      <p:sp>
        <p:nvSpPr>
          <p:cNvPr id="3" name="Date Placeholder 2"/>
          <p:cNvSpPr>
            <a:spLocks noGrp="1"/>
          </p:cNvSpPr>
          <p:nvPr>
            <p:ph type="dt" sz="half" idx="10"/>
          </p:nvPr>
        </p:nvSpPr>
        <p:spPr>
          <a:xfrm>
            <a:off x="457200" y="6356350"/>
            <a:ext cx="2133600" cy="365125"/>
          </a:xfrm>
          <a:prstGeom prst="rect">
            <a:avLst/>
          </a:prstGeom>
        </p:spPr>
        <p:txBody>
          <a:bodyPr/>
          <a:lstStyle/>
          <a:p>
            <a:fld id="{D67D4D3D-608E-4FC1-A5DE-10BE4C912573}" type="datetimeFigureOut">
              <a:rPr lang="en-US" smtClean="0"/>
              <a:pPr/>
              <a:t>2/12/14</a:t>
            </a:fld>
            <a:endParaRPr lang="en-US"/>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6553200" y="6356350"/>
            <a:ext cx="2133600" cy="365125"/>
          </a:xfrm>
          <a:prstGeom prst="rect">
            <a:avLst/>
          </a:prstGeom>
        </p:spPr>
        <p:txBody>
          <a:bodyPr/>
          <a:lstStyle/>
          <a:p>
            <a:fld id="{7EF98730-5AAC-45A2-A80A-3BDE0A1F78E9}" type="slidenum">
              <a:rPr lang="en-US" smtClean="0"/>
              <a:pPr/>
              <a:t>‹#›</a:t>
            </a:fld>
            <a:endParaRPr lang="en-US"/>
          </a:p>
        </p:txBody>
      </p:sp>
    </p:spTree>
  </p:cSld>
  <p:clrMapOvr>
    <a:masterClrMapping/>
  </p:clrMapOvr>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p>
            <a:fld id="{D67D4D3D-608E-4FC1-A5DE-10BE4C912573}" type="datetimeFigureOut">
              <a:rPr lang="en-US" smtClean="0"/>
              <a:pPr/>
              <a:t>2/12/14</a:t>
            </a:fld>
            <a:endParaRPr lang="en-US"/>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6553200" y="6356350"/>
            <a:ext cx="2133600" cy="365125"/>
          </a:xfrm>
          <a:prstGeom prst="rect">
            <a:avLst/>
          </a:prstGeom>
        </p:spPr>
        <p:txBody>
          <a:bodyPr/>
          <a:lstStyle/>
          <a:p>
            <a:fld id="{7EF98730-5AAC-45A2-A80A-3BDE0A1F78E9}"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D67D4D3D-608E-4FC1-A5DE-10BE4C912573}" type="datetimeFigureOut">
              <a:rPr lang="en-US" smtClean="0"/>
              <a:pPr/>
              <a:t>2/12/14</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7EF98730-5AAC-45A2-A80A-3BDE0A1F78E9}"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D67D4D3D-608E-4FC1-A5DE-10BE4C912573}" type="datetimeFigureOut">
              <a:rPr lang="en-US" smtClean="0"/>
              <a:pPr/>
              <a:t>2/12/14</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7EF98730-5AAC-45A2-A80A-3BDE0A1F78E9}"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 Id="rId15" Type="http://schemas.openxmlformats.org/officeDocument/2006/relationships/image" Target="../media/image1.jpe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9" name="Picture 8" descr="IngramSELL32.jpg"/>
          <p:cNvPicPr>
            <a:picLocks noChangeAspect="1"/>
          </p:cNvPicPr>
          <p:nvPr userDrawn="1"/>
        </p:nvPicPr>
        <p:blipFill>
          <a:blip r:embed="rId15"/>
          <a:stretch>
            <a:fillRect/>
          </a:stretch>
        </p:blipFill>
        <p:spPr>
          <a:xfrm>
            <a:off x="0" y="0"/>
            <a:ext cx="9144000" cy="6858000"/>
          </a:xfrm>
          <a:prstGeom prst="rect">
            <a:avLst/>
          </a:prstGeom>
        </p:spPr>
      </p:pic>
      <p:sp>
        <p:nvSpPr>
          <p:cNvPr id="2" name="Title Placeholder 1"/>
          <p:cNvSpPr>
            <a:spLocks noGrp="1"/>
          </p:cNvSpPr>
          <p:nvPr>
            <p:ph type="title"/>
          </p:nvPr>
        </p:nvSpPr>
        <p:spPr>
          <a:xfrm>
            <a:off x="0" y="0"/>
            <a:ext cx="9144000" cy="1295400"/>
          </a:xfrm>
          <a:prstGeom prst="rect">
            <a:avLst/>
          </a:prstGeom>
        </p:spPr>
        <p:txBody>
          <a:bodyPr vert="horz" lIns="91440" tIns="45720" rIns="91440" bIns="45720" rtlCol="0" anchor="ctr">
            <a:no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914400" y="1600200"/>
            <a:ext cx="7162800" cy="48307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Box 4"/>
          <p:cNvSpPr txBox="1"/>
          <p:nvPr userDrawn="1"/>
        </p:nvSpPr>
        <p:spPr>
          <a:xfrm>
            <a:off x="8042468" y="127337"/>
            <a:ext cx="1152331" cy="1015663"/>
          </a:xfrm>
          <a:prstGeom prst="rect">
            <a:avLst/>
          </a:prstGeom>
          <a:noFill/>
        </p:spPr>
        <p:txBody>
          <a:bodyPr wrap="square" rtlCol="0">
            <a:spAutoFit/>
          </a:bodyPr>
          <a:lstStyle/>
          <a:p>
            <a:pPr algn="ctr"/>
            <a:r>
              <a:rPr lang="en-US" sz="6000" b="0" i="0" dirty="0" smtClean="0">
                <a:solidFill>
                  <a:schemeClr val="bg1"/>
                </a:solidFill>
                <a:latin typeface="Constantia"/>
                <a:cs typeface="Constantia"/>
              </a:rPr>
              <a:t>1</a:t>
            </a:r>
            <a:endParaRPr lang="en-US" sz="6000" b="0" i="0" dirty="0">
              <a:solidFill>
                <a:schemeClr val="bg1"/>
              </a:solidFill>
              <a:latin typeface="Constantia"/>
              <a:cs typeface="Constantia"/>
            </a:endParaRPr>
          </a:p>
        </p:txBody>
      </p:sp>
      <p:sp>
        <p:nvSpPr>
          <p:cNvPr id="8" name="Text Box 17"/>
          <p:cNvSpPr txBox="1">
            <a:spLocks noChangeArrowheads="1"/>
          </p:cNvSpPr>
          <p:nvPr userDrawn="1"/>
        </p:nvSpPr>
        <p:spPr bwMode="auto">
          <a:xfrm>
            <a:off x="533400" y="6629400"/>
            <a:ext cx="7467600" cy="215444"/>
          </a:xfrm>
          <a:prstGeom prst="rect">
            <a:avLst/>
          </a:prstGeom>
          <a:noFill/>
          <a:ln w="9525">
            <a:noFill/>
            <a:miter lim="800000"/>
            <a:headEnd/>
            <a:tailEnd/>
          </a:ln>
        </p:spPr>
        <p:txBody>
          <a:bodyPr wrap="square">
            <a:prstTxWarp prst="textNoShape">
              <a:avLst/>
            </a:prstTxWarp>
            <a:spAutoFit/>
          </a:bodyPr>
          <a:lstStyle/>
          <a:p>
            <a:pPr>
              <a:spcBef>
                <a:spcPct val="50000"/>
              </a:spcBef>
              <a:defRPr/>
            </a:pPr>
            <a:r>
              <a:rPr lang="en-US" sz="800" dirty="0">
                <a:solidFill>
                  <a:srgbClr val="BFBFBF"/>
                </a:solidFill>
                <a:latin typeface="Arial" pitchFamily="-111" charset="0"/>
                <a:ea typeface="ＭＳ Ｐゴシック" pitchFamily="-111" charset="-128"/>
                <a:cs typeface="ＭＳ Ｐゴシック" pitchFamily="-111" charset="-128"/>
              </a:rPr>
              <a:t>©2013 Cengage Learning. All Rights Reserved. May not be scanned, copied or duplicated, or posted to a publicly accessible website, in whole or in part.</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2" r:id="rId13"/>
  </p:sldLayoutIdLst>
  <p:timing>
    <p:tnLst>
      <p:par>
        <p:cTn xmlns:p14="http://schemas.microsoft.com/office/powerpoint/2010/main" id="1" dur="indefinite" restart="never" nodeType="tmRoot"/>
      </p:par>
    </p:tnLst>
  </p:timing>
  <p:txStyles>
    <p:titleStyle>
      <a:lvl1pPr algn="ctr" defTabSz="914400" rtl="0" eaLnBrk="1" latinLnBrk="0" hangingPunct="1">
        <a:spcBef>
          <a:spcPct val="0"/>
        </a:spcBef>
        <a:buNone/>
        <a:defRPr sz="3600" b="0" i="0" kern="1200">
          <a:solidFill>
            <a:srgbClr val="D90202"/>
          </a:solidFill>
          <a:latin typeface="Constantia"/>
          <a:ea typeface="+mj-ea"/>
          <a:cs typeface="Constantia"/>
        </a:defRPr>
      </a:lvl1pPr>
    </p:titleStyle>
    <p:bodyStyle>
      <a:lvl1pPr marL="342900" indent="-342900" algn="l" defTabSz="914400" rtl="0" eaLnBrk="1" latinLnBrk="0" hangingPunct="1">
        <a:spcBef>
          <a:spcPct val="20000"/>
        </a:spcBef>
        <a:buClr>
          <a:srgbClr val="D90202"/>
        </a:buClr>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jpe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9.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6.xml"/><Relationship Id="rId4" Type="http://schemas.openxmlformats.org/officeDocument/2006/relationships/image" Target="../media/image10.png"/><Relationship Id="rId1" Type="http://schemas.openxmlformats.org/officeDocument/2006/relationships/tags" Target="../tags/tag2.xml"/><Relationship Id="rId2"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11.jpe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12.jpe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13.jpe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13.jpe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4.png"/><Relationship Id="rId3" Type="http://schemas.microsoft.com/office/2007/relationships/hdphoto" Target="../media/hdphoto1.wdp"/></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5.jpeg"/></Relationships>
</file>

<file path=ppt/slides/_rels/slide26.xml.rels><?xml version="1.0" encoding="UTF-8" standalone="yes"?>
<Relationships xmlns="http://schemas.openxmlformats.org/package/2006/relationships"><Relationship Id="rId3" Type="http://schemas.openxmlformats.org/officeDocument/2006/relationships/image" Target="../media/image16.jpeg"/><Relationship Id="rId4" Type="http://schemas.openxmlformats.org/officeDocument/2006/relationships/image" Target="../media/image17.png"/><Relationship Id="rId5" Type="http://schemas.microsoft.com/office/2007/relationships/hdphoto" Target="../media/hdphoto2.wdp"/><Relationship Id="rId6" Type="http://schemas.openxmlformats.org/officeDocument/2006/relationships/slide" Target="slide27.xml"/><Relationship Id="rId7" Type="http://schemas.openxmlformats.org/officeDocument/2006/relationships/image" Target="../media/image18.png"/><Relationship Id="rId1" Type="http://schemas.openxmlformats.org/officeDocument/2006/relationships/slideLayout" Target="../slideLayouts/slideLayout6.xml"/><Relationship Id="rId2" Type="http://schemas.openxmlformats.org/officeDocument/2006/relationships/notesSlide" Target="../notesSlides/notesSlide1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18.png"/></Relationships>
</file>

<file path=ppt/slides/_rels/slide28.xml.rels><?xml version="1.0" encoding="UTF-8" standalone="yes"?>
<Relationships xmlns="http://schemas.openxmlformats.org/package/2006/relationships"><Relationship Id="rId3" Type="http://schemas.openxmlformats.org/officeDocument/2006/relationships/image" Target="../media/image16.jpeg"/><Relationship Id="rId4" Type="http://schemas.openxmlformats.org/officeDocument/2006/relationships/image" Target="../media/image17.png"/><Relationship Id="rId5" Type="http://schemas.microsoft.com/office/2007/relationships/hdphoto" Target="../media/hdphoto2.wdp"/><Relationship Id="rId1" Type="http://schemas.openxmlformats.org/officeDocument/2006/relationships/slideLayout" Target="../slideLayouts/slideLayout6.xml"/><Relationship Id="rId2" Type="http://schemas.openxmlformats.org/officeDocument/2006/relationships/notesSlide" Target="../notesSlides/notesSlide14.xml"/></Relationships>
</file>

<file path=ppt/slides/_rels/slide29.xml.rels><?xml version="1.0" encoding="UTF-8" standalone="yes"?>
<Relationships xmlns="http://schemas.openxmlformats.org/package/2006/relationships"><Relationship Id="rId3" Type="http://schemas.openxmlformats.org/officeDocument/2006/relationships/image" Target="../media/image16.jpeg"/><Relationship Id="rId4" Type="http://schemas.openxmlformats.org/officeDocument/2006/relationships/slide" Target="slide30.xml"/><Relationship Id="rId5" Type="http://schemas.openxmlformats.org/officeDocument/2006/relationships/image" Target="../media/image19.png"/><Relationship Id="rId1" Type="http://schemas.openxmlformats.org/officeDocument/2006/relationships/slideLayout" Target="../slideLayouts/slideLayout6.xml"/><Relationship Id="rId2" Type="http://schemas.openxmlformats.org/officeDocument/2006/relationships/notesSlide" Target="../notesSlides/notesSlide1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0.png"/></Relationships>
</file>

<file path=ppt/slides/_rels/slide31.xml.rels><?xml version="1.0" encoding="UTF-8" standalone="yes"?>
<Relationships xmlns="http://schemas.openxmlformats.org/package/2006/relationships"><Relationship Id="rId3" Type="http://schemas.openxmlformats.org/officeDocument/2006/relationships/image" Target="../media/image16.jpeg"/><Relationship Id="rId4" Type="http://schemas.openxmlformats.org/officeDocument/2006/relationships/slide" Target="slide32.xml"/><Relationship Id="rId5" Type="http://schemas.openxmlformats.org/officeDocument/2006/relationships/image" Target="../media/image21.png"/><Relationship Id="rId1" Type="http://schemas.openxmlformats.org/officeDocument/2006/relationships/slideLayout" Target="../slideLayouts/slideLayout6.xml"/><Relationship Id="rId2" Type="http://schemas.openxmlformats.org/officeDocument/2006/relationships/notesSlide" Target="../notesSlides/notesSlide1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2.png"/></Relationships>
</file>

<file path=ppt/slides/_rels/slide33.xml.rels><?xml version="1.0" encoding="UTF-8" standalone="yes"?>
<Relationships xmlns="http://schemas.openxmlformats.org/package/2006/relationships"><Relationship Id="rId3" Type="http://schemas.openxmlformats.org/officeDocument/2006/relationships/image" Target="../media/image16.jpeg"/><Relationship Id="rId4" Type="http://schemas.openxmlformats.org/officeDocument/2006/relationships/slide" Target="slide34.xml"/><Relationship Id="rId5" Type="http://schemas.openxmlformats.org/officeDocument/2006/relationships/image" Target="../media/image23.png"/><Relationship Id="rId1" Type="http://schemas.openxmlformats.org/officeDocument/2006/relationships/slideLayout" Target="../slideLayouts/slideLayout6.xml"/><Relationship Id="rId2" Type="http://schemas.openxmlformats.org/officeDocument/2006/relationships/notesSlide" Target="../notesSlides/notesSlide1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 Id="rId3" Type="http://schemas.openxmlformats.org/officeDocument/2006/relationships/image" Target="../media/image2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5.png"/><Relationship Id="rId3" Type="http://schemas.microsoft.com/office/2007/relationships/hdphoto" Target="../media/hdphoto3.wdp"/></Relationships>
</file>

<file path=ppt/slides/_rels/slide36.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13.xml"/><Relationship Id="rId2" Type="http://schemas.openxmlformats.org/officeDocument/2006/relationships/notesSlide" Target="../notesSlides/notesSlide2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 Id="rId3" Type="http://schemas.openxmlformats.org/officeDocument/2006/relationships/image" Target="../media/image2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7.jpe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png"/><Relationship Id="rId3" Type="http://schemas.microsoft.com/office/2007/relationships/hdphoto" Target="../media/hdphoto4.wdp"/></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 Id="rId3" Type="http://schemas.openxmlformats.org/officeDocument/2006/relationships/image" Target="../media/image29.jpe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 Id="rId3" Type="http://schemas.openxmlformats.org/officeDocument/2006/relationships/image" Target="../media/image30.jpe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 Id="rId3" Type="http://schemas.openxmlformats.org/officeDocument/2006/relationships/image" Target="../media/image31.jpe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7.xml"/><Relationship Id="rId3" Type="http://schemas.openxmlformats.org/officeDocument/2006/relationships/image" Target="../media/image32.jpe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8.xml"/><Relationship Id="rId3" Type="http://schemas.openxmlformats.org/officeDocument/2006/relationships/image" Target="../media/image3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34.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 Id="rId3" Type="http://schemas.openxmlformats.org/officeDocument/2006/relationships/image" Target="../media/image35.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 Id="rId3" Type="http://schemas.openxmlformats.org/officeDocument/2006/relationships/image" Target="../media/image3.jpe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4.xml"/><Relationship Id="rId4" Type="http://schemas.openxmlformats.org/officeDocument/2006/relationships/image" Target="../media/image4.png"/><Relationship Id="rId1" Type="http://schemas.openxmlformats.org/officeDocument/2006/relationships/tags" Target="../tags/tag1.xml"/><Relationship Id="rId2"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Title 1"/>
          <p:cNvSpPr>
            <a:spLocks noGrp="1"/>
          </p:cNvSpPr>
          <p:nvPr>
            <p:ph type="title"/>
          </p:nvPr>
        </p:nvSpPr>
        <p:spPr/>
        <p:txBody>
          <a:bodyPr/>
          <a:lstStyle/>
          <a:p>
            <a:r>
              <a:rPr lang="en-US" dirty="0" smtClean="0">
                <a:latin typeface="Tahoma" charset="0"/>
              </a:rPr>
              <a:t>February 12,2014</a:t>
            </a:r>
            <a:endParaRPr lang="en-US" dirty="0">
              <a:latin typeface="Tahoma" charset="0"/>
            </a:endParaRPr>
          </a:p>
        </p:txBody>
      </p:sp>
      <p:sp>
        <p:nvSpPr>
          <p:cNvPr id="25602" name="Content Placeholder 2"/>
          <p:cNvSpPr>
            <a:spLocks noGrp="1"/>
          </p:cNvSpPr>
          <p:nvPr>
            <p:ph idx="1"/>
          </p:nvPr>
        </p:nvSpPr>
        <p:spPr/>
        <p:txBody>
          <a:bodyPr/>
          <a:lstStyle/>
          <a:p>
            <a:r>
              <a:rPr lang="en-US" dirty="0" smtClean="0">
                <a:latin typeface="Tahoma" charset="0"/>
              </a:rPr>
              <a:t>Personal Selling</a:t>
            </a:r>
            <a:endParaRPr lang="en-US" dirty="0">
              <a:latin typeface="Tahoma" charset="0"/>
            </a:endParaRPr>
          </a:p>
          <a:p>
            <a:r>
              <a:rPr lang="en-US" dirty="0" smtClean="0">
                <a:latin typeface="Tahoma" charset="0"/>
              </a:rPr>
              <a:t>MKTG 433</a:t>
            </a:r>
          </a:p>
          <a:p>
            <a:r>
              <a:rPr lang="en-US" dirty="0" smtClean="0">
                <a:latin typeface="Tahoma" charset="0"/>
              </a:rPr>
              <a:t>Picking your organization and partner</a:t>
            </a:r>
          </a:p>
          <a:p>
            <a:r>
              <a:rPr lang="en-US" dirty="0" smtClean="0">
                <a:latin typeface="Tahoma" charset="0"/>
              </a:rPr>
              <a:t>More CCCF</a:t>
            </a:r>
          </a:p>
          <a:p>
            <a:r>
              <a:rPr lang="en-US" dirty="0" smtClean="0">
                <a:latin typeface="Tahoma" charset="0"/>
              </a:rPr>
              <a:t>Chapter one of Sell</a:t>
            </a:r>
          </a:p>
          <a:p>
            <a:endParaRPr lang="en-US" dirty="0" smtClean="0">
              <a:latin typeface="Tahoma" charset="0"/>
            </a:endParaRPr>
          </a:p>
          <a:p>
            <a:endParaRPr lang="en-US" dirty="0">
              <a:latin typeface="Tahoma" charset="0"/>
            </a:endParaRPr>
          </a:p>
        </p:txBody>
      </p:sp>
    </p:spTree>
    <p:extLst>
      <p:ext uri="{BB962C8B-B14F-4D97-AF65-F5344CB8AC3E}">
        <p14:creationId xmlns:p14="http://schemas.microsoft.com/office/powerpoint/2010/main" val="42182924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0"/>
            <a:ext cx="7391400" cy="1417638"/>
          </a:xfrm>
        </p:spPr>
        <p:txBody>
          <a:bodyPr/>
          <a:lstStyle/>
          <a:p>
            <a:r>
              <a:rPr lang="en-US" dirty="0" smtClean="0"/>
              <a:t>Customer Value</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6416" y="1600200"/>
            <a:ext cx="7131169" cy="4724400"/>
          </a:xfrm>
          <a:prstGeom prst="roundRect">
            <a:avLst>
              <a:gd name="adj" fmla="val 11111"/>
            </a:avLst>
          </a:prstGeom>
          <a:ln w="190500" cap="rnd">
            <a:solidFill>
              <a:srgbClr val="C8C6BD"/>
            </a:solidFill>
            <a:prstDash val="solid"/>
          </a:ln>
          <a:effectLst>
            <a:outerShdw blurRad="101600" dist="50800" dir="7200000" algn="tl" rotWithShape="0">
              <a:srgbClr val="000000">
                <a:alpha val="45000"/>
              </a:srgbClr>
            </a:outerShdw>
          </a:effectLst>
          <a:scene3d>
            <a:camera prst="perspectiveFront" fov="5400000"/>
            <a:lightRig rig="threePt" dir="t">
              <a:rot lat="0" lon="0" rev="19200000"/>
            </a:lightRig>
          </a:scene3d>
          <a:sp3d extrusionH="25400">
            <a:bevelT w="304800" h="152400" prst="hardEdge"/>
            <a:extrusionClr>
              <a:srgbClr val="FFFFFF"/>
            </a:extrusionClr>
          </a:sp3d>
        </p:spPr>
      </p:pic>
      <p:sp>
        <p:nvSpPr>
          <p:cNvPr id="3" name="Content Placeholder 2"/>
          <p:cNvSpPr>
            <a:spLocks noGrp="1"/>
          </p:cNvSpPr>
          <p:nvPr>
            <p:ph idx="4294967295"/>
          </p:nvPr>
        </p:nvSpPr>
        <p:spPr>
          <a:xfrm>
            <a:off x="1839651" y="1628775"/>
            <a:ext cx="5464698" cy="910281"/>
          </a:xfrm>
        </p:spPr>
        <p:txBody>
          <a:bodyPr>
            <a:normAutofit fontScale="92500"/>
          </a:bodyPr>
          <a:lstStyle/>
          <a:p>
            <a:pPr marL="0" indent="0" algn="ctr">
              <a:buNone/>
            </a:pPr>
            <a:r>
              <a:rPr lang="en-US" sz="2800" dirty="0" smtClean="0"/>
              <a:t>The customer’s perception of what they get for what they have to give up.</a:t>
            </a:r>
            <a:endParaRPr lang="en-US" sz="2800" dirty="0"/>
          </a:p>
        </p:txBody>
      </p:sp>
    </p:spTree>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295400"/>
          </a:xfrm>
        </p:spPr>
        <p:txBody>
          <a:bodyPr/>
          <a:lstStyle/>
          <a:p>
            <a:r>
              <a:rPr lang="en-US" dirty="0" smtClean="0"/>
              <a:t>Assessing the Value</a:t>
            </a:r>
            <a:br>
              <a:rPr lang="en-US" dirty="0" smtClean="0"/>
            </a:br>
            <a:r>
              <a:rPr lang="en-US" dirty="0" smtClean="0"/>
              <a:t>of the Salesperson</a:t>
            </a:r>
            <a:endParaRPr lang="en-US" dirty="0"/>
          </a:p>
        </p:txBody>
      </p:sp>
      <p:sp>
        <p:nvSpPr>
          <p:cNvPr id="5" name="Content Placeholder 4"/>
          <p:cNvSpPr>
            <a:spLocks noGrp="1"/>
          </p:cNvSpPr>
          <p:nvPr>
            <p:ph idx="1"/>
          </p:nvPr>
        </p:nvSpPr>
        <p:spPr>
          <a:xfrm>
            <a:off x="914400" y="1828800"/>
            <a:ext cx="6324600" cy="4830763"/>
          </a:xfrm>
        </p:spPr>
        <p:txBody>
          <a:bodyPr/>
          <a:lstStyle/>
          <a:p>
            <a:r>
              <a:rPr lang="en-US" sz="2800" dirty="0" smtClean="0"/>
              <a:t>Does the salesperson do a good job in helping me?</a:t>
            </a:r>
          </a:p>
          <a:p>
            <a:r>
              <a:rPr lang="en-US" sz="2800" dirty="0" smtClean="0"/>
              <a:t>Is the salesperson</a:t>
            </a:r>
            <a:br>
              <a:rPr lang="en-US" sz="2800" dirty="0" smtClean="0"/>
            </a:br>
            <a:r>
              <a:rPr lang="en-US" sz="2800" dirty="0" smtClean="0"/>
              <a:t>dependable?</a:t>
            </a:r>
          </a:p>
          <a:p>
            <a:r>
              <a:rPr lang="en-US" sz="2800" dirty="0" smtClean="0"/>
              <a:t>Does the salesperson</a:t>
            </a:r>
            <a:br>
              <a:rPr lang="en-US" sz="2800" dirty="0" smtClean="0"/>
            </a:br>
            <a:r>
              <a:rPr lang="en-US" sz="2800" dirty="0" smtClean="0"/>
              <a:t>help me achieve my</a:t>
            </a:r>
            <a:br>
              <a:rPr lang="en-US" sz="2800" dirty="0" smtClean="0"/>
            </a:br>
            <a:r>
              <a:rPr lang="en-US" sz="2800" dirty="0" smtClean="0"/>
              <a:t>strategic priorities?</a:t>
            </a: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33402" y="2514600"/>
            <a:ext cx="4991548" cy="3314700"/>
          </a:xfrm>
          <a:prstGeom prst="rect">
            <a:avLst/>
          </a:prstGeom>
          <a:solidFill>
            <a:srgbClr val="FFFFFF">
              <a:shade val="85000"/>
            </a:srgbClr>
          </a:solidFill>
          <a:ln w="190500" cap="rnd">
            <a:solidFill>
              <a:srgbClr val="FFFFFF"/>
            </a:solidFill>
          </a:ln>
          <a:effectLst>
            <a:outerShdw blurRad="36195" dist="12700" dir="11400000" algn="tl" rotWithShape="0">
              <a:srgbClr val="000000">
                <a:alpha val="33000"/>
              </a:srgbClr>
            </a:outerShdw>
          </a:effectLst>
          <a:scene3d>
            <a:camera prst="perspectiveContrastingLeftFacing">
              <a:rot lat="540000" lon="2100000" rev="0"/>
            </a:camera>
            <a:lightRig rig="soft" dir="t"/>
          </a:scene3d>
          <a:sp3d contourW="12700" prstMaterial="matte">
            <a:bevelT w="63500" h="50800"/>
            <a:contourClr>
              <a:srgbClr val="C0C0C0"/>
            </a:contourClr>
          </a:sp3d>
        </p:spPr>
      </p:pic>
    </p:spTree>
    <p:extLst>
      <p:ext uri="{BB962C8B-B14F-4D97-AF65-F5344CB8AC3E}">
        <p14:creationId xmlns:p14="http://schemas.microsoft.com/office/powerpoint/2010/main" val="3212889295"/>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33402" y="2514600"/>
            <a:ext cx="4991548" cy="3314700"/>
          </a:xfrm>
          <a:prstGeom prst="rect">
            <a:avLst/>
          </a:prstGeom>
          <a:solidFill>
            <a:srgbClr val="FFFFFF">
              <a:shade val="85000"/>
            </a:srgbClr>
          </a:solidFill>
          <a:ln w="190500" cap="rnd">
            <a:solidFill>
              <a:srgbClr val="FFFFFF"/>
            </a:solidFill>
          </a:ln>
          <a:effectLst>
            <a:outerShdw blurRad="36195" dist="12700" dir="11400000" algn="tl" rotWithShape="0">
              <a:srgbClr val="000000">
                <a:alpha val="33000"/>
              </a:srgbClr>
            </a:outerShdw>
          </a:effectLst>
          <a:scene3d>
            <a:camera prst="perspectiveContrastingLeftFacing">
              <a:rot lat="540000" lon="2100000" rev="0"/>
            </a:camera>
            <a:lightRig rig="soft" dir="t"/>
          </a:scene3d>
          <a:sp3d contourW="12700" prstMaterial="matte">
            <a:bevelT w="63500" h="50800"/>
            <a:contourClr>
              <a:srgbClr val="C0C0C0"/>
            </a:contourClr>
          </a:sp3d>
        </p:spPr>
      </p:pic>
      <p:sp>
        <p:nvSpPr>
          <p:cNvPr id="2" name="Title 1"/>
          <p:cNvSpPr>
            <a:spLocks noGrp="1"/>
          </p:cNvSpPr>
          <p:nvPr>
            <p:ph type="title"/>
          </p:nvPr>
        </p:nvSpPr>
        <p:spPr/>
        <p:txBody>
          <a:bodyPr/>
          <a:lstStyle/>
          <a:p>
            <a:r>
              <a:rPr lang="en-US" dirty="0" smtClean="0"/>
              <a:t>Assessing the Value</a:t>
            </a:r>
            <a:br>
              <a:rPr lang="en-US" dirty="0" smtClean="0"/>
            </a:br>
            <a:r>
              <a:rPr lang="en-US" dirty="0" smtClean="0"/>
              <a:t>of the Salesperson</a:t>
            </a:r>
            <a:endParaRPr lang="en-US" dirty="0"/>
          </a:p>
        </p:txBody>
      </p:sp>
      <p:sp>
        <p:nvSpPr>
          <p:cNvPr id="5" name="Content Placeholder 4"/>
          <p:cNvSpPr>
            <a:spLocks noGrp="1"/>
          </p:cNvSpPr>
          <p:nvPr>
            <p:ph idx="1"/>
          </p:nvPr>
        </p:nvSpPr>
        <p:spPr>
          <a:xfrm>
            <a:off x="914400" y="1828800"/>
            <a:ext cx="6781800" cy="3733799"/>
          </a:xfrm>
        </p:spPr>
        <p:txBody>
          <a:bodyPr/>
          <a:lstStyle/>
          <a:p>
            <a:r>
              <a:rPr lang="en-US" sz="2800" dirty="0" smtClean="0"/>
              <a:t>Is the salesperson’s company easy to work with, i.e., hassle-free?</a:t>
            </a:r>
          </a:p>
          <a:p>
            <a:r>
              <a:rPr lang="en-US" sz="2800" dirty="0" smtClean="0"/>
              <a:t>Does the salesperson</a:t>
            </a:r>
            <a:br>
              <a:rPr lang="en-US" sz="2800" dirty="0" smtClean="0"/>
            </a:br>
            <a:r>
              <a:rPr lang="en-US" sz="2800" dirty="0" smtClean="0"/>
              <a:t>enlist others in his or</a:t>
            </a:r>
            <a:br>
              <a:rPr lang="en-US" sz="2800" dirty="0" smtClean="0"/>
            </a:br>
            <a:r>
              <a:rPr lang="en-US" sz="2800" dirty="0" smtClean="0"/>
              <a:t>her organization when</a:t>
            </a:r>
            <a:br>
              <a:rPr lang="en-US" sz="2800" dirty="0" smtClean="0"/>
            </a:br>
            <a:r>
              <a:rPr lang="en-US" sz="2800" dirty="0" smtClean="0"/>
              <a:t>needed to create value</a:t>
            </a:r>
            <a:br>
              <a:rPr lang="en-US" sz="2800" dirty="0" smtClean="0"/>
            </a:br>
            <a:r>
              <a:rPr lang="en-US" sz="2800" dirty="0" smtClean="0"/>
              <a:t>for me?</a:t>
            </a:r>
          </a:p>
          <a:p>
            <a:r>
              <a:rPr lang="en-US" sz="2800" dirty="0" smtClean="0"/>
              <a:t>Does the sales</a:t>
            </a:r>
            <a:br>
              <a:rPr lang="en-US" sz="2800" dirty="0" smtClean="0"/>
            </a:br>
            <a:r>
              <a:rPr lang="en-US" sz="2800" dirty="0" smtClean="0"/>
              <a:t>representative understand</a:t>
            </a:r>
            <a:br>
              <a:rPr lang="en-US" sz="2800" dirty="0" smtClean="0"/>
            </a:br>
            <a:r>
              <a:rPr lang="en-US" sz="2800" dirty="0" smtClean="0"/>
              <a:t>my business and my industry?</a:t>
            </a:r>
            <a:endParaRPr lang="en-US" sz="2800" dirty="0"/>
          </a:p>
        </p:txBody>
      </p:sp>
    </p:spTree>
    <p:extLst>
      <p:ext uri="{BB962C8B-B14F-4D97-AF65-F5344CB8AC3E}">
        <p14:creationId xmlns:p14="http://schemas.microsoft.com/office/powerpoint/2010/main" val="558801678"/>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Sales Dialogue</a:t>
            </a:r>
            <a:endParaRPr lang="en-US" dirty="0"/>
          </a:p>
        </p:txBody>
      </p:sp>
      <p:sp>
        <p:nvSpPr>
          <p:cNvPr id="8" name="TextBox 7"/>
          <p:cNvSpPr txBox="1"/>
          <p:nvPr/>
        </p:nvSpPr>
        <p:spPr>
          <a:xfrm>
            <a:off x="489792" y="1524000"/>
            <a:ext cx="3704218" cy="2553891"/>
          </a:xfrm>
          <a:prstGeom prst="round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wrap="square" rtlCol="0">
            <a:spAutoFit/>
          </a:bodyPr>
          <a:lstStyle/>
          <a:p>
            <a:r>
              <a:rPr lang="en-US" sz="2400" i="1" dirty="0" smtClean="0">
                <a:effectLst>
                  <a:outerShdw blurRad="38100" dist="38100" dir="2700000" algn="tl">
                    <a:srgbClr val="000000">
                      <a:alpha val="43137"/>
                    </a:srgbClr>
                  </a:outerShdw>
                </a:effectLst>
              </a:rPr>
              <a:t>Business conversation between buyers &amp; sellers that occur as salespeople attempt to initiate, develop, &amp; enhance customer relationships</a:t>
            </a:r>
            <a:r>
              <a:rPr lang="en-US" sz="2400" dirty="0" smtClean="0">
                <a:effectLst>
                  <a:outerShdw blurRad="38100" dist="38100" dir="2700000" algn="tl">
                    <a:srgbClr val="000000">
                      <a:alpha val="43137"/>
                    </a:srgbClr>
                  </a:outerShdw>
                </a:effectLst>
              </a:rPr>
              <a:t>. </a:t>
            </a:r>
            <a:endParaRPr lang="en-US" sz="2400" dirty="0">
              <a:effectLst>
                <a:outerShdw blurRad="38100" dist="38100" dir="2700000" algn="tl">
                  <a:srgbClr val="000000">
                    <a:alpha val="43137"/>
                  </a:srgbClr>
                </a:outerShdw>
              </a:effectLst>
            </a:endParaRPr>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42418" y="1524000"/>
            <a:ext cx="4033849" cy="4780858"/>
          </a:xfrm>
          <a:prstGeom prst="rect">
            <a:avLst/>
          </a:prstGeom>
          <a:ln>
            <a:noFill/>
          </a:ln>
          <a:effectLst>
            <a:outerShdw blurRad="190500" algn="tl" rotWithShape="0">
              <a:srgbClr val="000000">
                <a:alpha val="70000"/>
              </a:srgbClr>
            </a:outerShdw>
          </a:effectLst>
        </p:spPr>
      </p:pic>
      <p:sp>
        <p:nvSpPr>
          <p:cNvPr id="10" name="Can 9"/>
          <p:cNvSpPr/>
          <p:nvPr/>
        </p:nvSpPr>
        <p:spPr>
          <a:xfrm>
            <a:off x="4243136" y="1524000"/>
            <a:ext cx="228600" cy="4800600"/>
          </a:xfrm>
          <a:prstGeom prst="can">
            <a:avLst/>
          </a:prstGeom>
          <a:gradFill flip="none" rotWithShape="1">
            <a:gsLst>
              <a:gs pos="0">
                <a:schemeClr val="tx1">
                  <a:lumMod val="65000"/>
                  <a:lumOff val="35000"/>
                </a:schemeClr>
              </a:gs>
              <a:gs pos="50000">
                <a:schemeClr val="bg1"/>
              </a:gs>
              <a:gs pos="100000">
                <a:schemeClr val="tx1">
                  <a:lumMod val="85000"/>
                  <a:lumOff val="15000"/>
                </a:schemeClr>
              </a:gs>
            </a:gsLst>
            <a:lin ang="0" scaled="1"/>
            <a:tileRect/>
          </a:gradFill>
          <a:ln>
            <a:noFill/>
          </a:ln>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dirty="0">
              <a:solidFill>
                <a:prstClr val="white"/>
              </a:solidFill>
              <a:latin typeface="Calibri" pitchFamily="34" charset="0"/>
            </a:endParaRPr>
          </a:p>
        </p:txBody>
      </p:sp>
      <p:sp>
        <p:nvSpPr>
          <p:cNvPr id="11" name="Freeform 19"/>
          <p:cNvSpPr>
            <a:spLocks/>
          </p:cNvSpPr>
          <p:nvPr/>
        </p:nvSpPr>
        <p:spPr bwMode="auto">
          <a:xfrm flipH="1">
            <a:off x="4162928" y="1881250"/>
            <a:ext cx="397040" cy="377218"/>
          </a:xfrm>
          <a:custGeom>
            <a:avLst/>
            <a:gdLst/>
            <a:ahLst/>
            <a:cxnLst>
              <a:cxn ang="0">
                <a:pos x="906" y="0"/>
              </a:cxn>
              <a:cxn ang="0">
                <a:pos x="1002" y="18"/>
              </a:cxn>
              <a:cxn ang="0">
                <a:pos x="1168" y="40"/>
              </a:cxn>
              <a:cxn ang="0">
                <a:pos x="1320" y="84"/>
              </a:cxn>
              <a:cxn ang="0">
                <a:pos x="1454" y="142"/>
              </a:cxn>
              <a:cxn ang="0">
                <a:pos x="1568" y="216"/>
              </a:cxn>
              <a:cxn ang="0">
                <a:pos x="1660" y="302"/>
              </a:cxn>
              <a:cxn ang="0">
                <a:pos x="1722" y="400"/>
              </a:cxn>
              <a:cxn ang="0">
                <a:pos x="1756" y="504"/>
              </a:cxn>
              <a:cxn ang="0">
                <a:pos x="1760" y="588"/>
              </a:cxn>
              <a:cxn ang="0">
                <a:pos x="1734" y="696"/>
              </a:cxn>
              <a:cxn ang="0">
                <a:pos x="1676" y="796"/>
              </a:cxn>
              <a:cxn ang="0">
                <a:pos x="1588" y="886"/>
              </a:cxn>
              <a:cxn ang="0">
                <a:pos x="1476" y="964"/>
              </a:cxn>
              <a:cxn ang="0">
                <a:pos x="1344" y="1028"/>
              </a:cxn>
              <a:cxn ang="0">
                <a:pos x="1192" y="1074"/>
              </a:cxn>
              <a:cxn ang="0">
                <a:pos x="1026" y="1100"/>
              </a:cxn>
              <a:cxn ang="0">
                <a:pos x="894" y="1106"/>
              </a:cxn>
              <a:cxn ang="0">
                <a:pos x="720" y="1096"/>
              </a:cxn>
              <a:cxn ang="0">
                <a:pos x="556" y="1064"/>
              </a:cxn>
              <a:cxn ang="0">
                <a:pos x="410" y="1012"/>
              </a:cxn>
              <a:cxn ang="0">
                <a:pos x="282" y="946"/>
              </a:cxn>
              <a:cxn ang="0">
                <a:pos x="176" y="866"/>
              </a:cxn>
              <a:cxn ang="0">
                <a:pos x="96" y="772"/>
              </a:cxn>
              <a:cxn ang="0">
                <a:pos x="44" y="670"/>
              </a:cxn>
              <a:cxn ang="0">
                <a:pos x="28" y="560"/>
              </a:cxn>
              <a:cxn ang="0">
                <a:pos x="46" y="448"/>
              </a:cxn>
              <a:cxn ang="0">
                <a:pos x="46" y="406"/>
              </a:cxn>
              <a:cxn ang="0">
                <a:pos x="12" y="494"/>
              </a:cxn>
              <a:cxn ang="0">
                <a:pos x="0" y="586"/>
              </a:cxn>
              <a:cxn ang="0">
                <a:pos x="12" y="676"/>
              </a:cxn>
              <a:cxn ang="0">
                <a:pos x="58" y="788"/>
              </a:cxn>
              <a:cxn ang="0">
                <a:pos x="138" y="890"/>
              </a:cxn>
              <a:cxn ang="0">
                <a:pos x="246" y="980"/>
              </a:cxn>
              <a:cxn ang="0">
                <a:pos x="380" y="1056"/>
              </a:cxn>
              <a:cxn ang="0">
                <a:pos x="536" y="1116"/>
              </a:cxn>
              <a:cxn ang="0">
                <a:pos x="710" y="1154"/>
              </a:cxn>
              <a:cxn ang="0">
                <a:pos x="898" y="1172"/>
              </a:cxn>
              <a:cxn ang="0">
                <a:pos x="1044" y="1170"/>
              </a:cxn>
              <a:cxn ang="0">
                <a:pos x="1228" y="1146"/>
              </a:cxn>
              <a:cxn ang="0">
                <a:pos x="1398" y="1102"/>
              </a:cxn>
              <a:cxn ang="0">
                <a:pos x="1550" y="1038"/>
              </a:cxn>
              <a:cxn ang="0">
                <a:pos x="1678" y="960"/>
              </a:cxn>
              <a:cxn ang="0">
                <a:pos x="1780" y="866"/>
              </a:cxn>
              <a:cxn ang="0">
                <a:pos x="1852" y="760"/>
              </a:cxn>
              <a:cxn ang="0">
                <a:pos x="1890" y="646"/>
              </a:cxn>
              <a:cxn ang="0">
                <a:pos x="1892" y="556"/>
              </a:cxn>
              <a:cxn ang="0">
                <a:pos x="1864" y="440"/>
              </a:cxn>
              <a:cxn ang="0">
                <a:pos x="1800" y="332"/>
              </a:cxn>
              <a:cxn ang="0">
                <a:pos x="1706" y="236"/>
              </a:cxn>
              <a:cxn ang="0">
                <a:pos x="1584" y="152"/>
              </a:cxn>
              <a:cxn ang="0">
                <a:pos x="1438" y="84"/>
              </a:cxn>
              <a:cxn ang="0">
                <a:pos x="1272" y="36"/>
              </a:cxn>
              <a:cxn ang="0">
                <a:pos x="1092" y="6"/>
              </a:cxn>
              <a:cxn ang="0">
                <a:pos x="948" y="0"/>
              </a:cxn>
            </a:cxnLst>
            <a:rect l="0" t="0" r="r" b="b"/>
            <a:pathLst>
              <a:path w="1894" h="1172">
                <a:moveTo>
                  <a:pt x="948" y="0"/>
                </a:moveTo>
                <a:lnTo>
                  <a:pt x="948" y="0"/>
                </a:lnTo>
                <a:lnTo>
                  <a:pt x="906" y="0"/>
                </a:lnTo>
                <a:lnTo>
                  <a:pt x="906" y="0"/>
                </a:lnTo>
                <a:lnTo>
                  <a:pt x="916" y="14"/>
                </a:lnTo>
                <a:lnTo>
                  <a:pt x="916" y="14"/>
                </a:lnTo>
                <a:lnTo>
                  <a:pt x="960" y="14"/>
                </a:lnTo>
                <a:lnTo>
                  <a:pt x="1002" y="18"/>
                </a:lnTo>
                <a:lnTo>
                  <a:pt x="1044" y="22"/>
                </a:lnTo>
                <a:lnTo>
                  <a:pt x="1086" y="26"/>
                </a:lnTo>
                <a:lnTo>
                  <a:pt x="1128" y="32"/>
                </a:lnTo>
                <a:lnTo>
                  <a:pt x="1168" y="40"/>
                </a:lnTo>
                <a:lnTo>
                  <a:pt x="1206" y="50"/>
                </a:lnTo>
                <a:lnTo>
                  <a:pt x="1246" y="60"/>
                </a:lnTo>
                <a:lnTo>
                  <a:pt x="1282" y="70"/>
                </a:lnTo>
                <a:lnTo>
                  <a:pt x="1320" y="84"/>
                </a:lnTo>
                <a:lnTo>
                  <a:pt x="1354" y="96"/>
                </a:lnTo>
                <a:lnTo>
                  <a:pt x="1388" y="110"/>
                </a:lnTo>
                <a:lnTo>
                  <a:pt x="1422" y="126"/>
                </a:lnTo>
                <a:lnTo>
                  <a:pt x="1454" y="142"/>
                </a:lnTo>
                <a:lnTo>
                  <a:pt x="1484" y="160"/>
                </a:lnTo>
                <a:lnTo>
                  <a:pt x="1514" y="178"/>
                </a:lnTo>
                <a:lnTo>
                  <a:pt x="1542" y="196"/>
                </a:lnTo>
                <a:lnTo>
                  <a:pt x="1568" y="216"/>
                </a:lnTo>
                <a:lnTo>
                  <a:pt x="1594" y="236"/>
                </a:lnTo>
                <a:lnTo>
                  <a:pt x="1616" y="258"/>
                </a:lnTo>
                <a:lnTo>
                  <a:pt x="1638" y="280"/>
                </a:lnTo>
                <a:lnTo>
                  <a:pt x="1660" y="302"/>
                </a:lnTo>
                <a:lnTo>
                  <a:pt x="1678" y="326"/>
                </a:lnTo>
                <a:lnTo>
                  <a:pt x="1694" y="350"/>
                </a:lnTo>
                <a:lnTo>
                  <a:pt x="1710" y="374"/>
                </a:lnTo>
                <a:lnTo>
                  <a:pt x="1722" y="400"/>
                </a:lnTo>
                <a:lnTo>
                  <a:pt x="1734" y="424"/>
                </a:lnTo>
                <a:lnTo>
                  <a:pt x="1744" y="452"/>
                </a:lnTo>
                <a:lnTo>
                  <a:pt x="1750" y="478"/>
                </a:lnTo>
                <a:lnTo>
                  <a:pt x="1756" y="504"/>
                </a:lnTo>
                <a:lnTo>
                  <a:pt x="1760" y="532"/>
                </a:lnTo>
                <a:lnTo>
                  <a:pt x="1760" y="560"/>
                </a:lnTo>
                <a:lnTo>
                  <a:pt x="1760" y="560"/>
                </a:lnTo>
                <a:lnTo>
                  <a:pt x="1760" y="588"/>
                </a:lnTo>
                <a:lnTo>
                  <a:pt x="1756" y="616"/>
                </a:lnTo>
                <a:lnTo>
                  <a:pt x="1750" y="642"/>
                </a:lnTo>
                <a:lnTo>
                  <a:pt x="1744" y="670"/>
                </a:lnTo>
                <a:lnTo>
                  <a:pt x="1734" y="696"/>
                </a:lnTo>
                <a:lnTo>
                  <a:pt x="1722" y="722"/>
                </a:lnTo>
                <a:lnTo>
                  <a:pt x="1708" y="748"/>
                </a:lnTo>
                <a:lnTo>
                  <a:pt x="1692" y="772"/>
                </a:lnTo>
                <a:lnTo>
                  <a:pt x="1676" y="796"/>
                </a:lnTo>
                <a:lnTo>
                  <a:pt x="1656" y="820"/>
                </a:lnTo>
                <a:lnTo>
                  <a:pt x="1636" y="844"/>
                </a:lnTo>
                <a:lnTo>
                  <a:pt x="1612" y="866"/>
                </a:lnTo>
                <a:lnTo>
                  <a:pt x="1588" y="886"/>
                </a:lnTo>
                <a:lnTo>
                  <a:pt x="1562" y="908"/>
                </a:lnTo>
                <a:lnTo>
                  <a:pt x="1536" y="928"/>
                </a:lnTo>
                <a:lnTo>
                  <a:pt x="1506" y="946"/>
                </a:lnTo>
                <a:lnTo>
                  <a:pt x="1476" y="964"/>
                </a:lnTo>
                <a:lnTo>
                  <a:pt x="1446" y="982"/>
                </a:lnTo>
                <a:lnTo>
                  <a:pt x="1412" y="998"/>
                </a:lnTo>
                <a:lnTo>
                  <a:pt x="1378" y="1012"/>
                </a:lnTo>
                <a:lnTo>
                  <a:pt x="1344" y="1028"/>
                </a:lnTo>
                <a:lnTo>
                  <a:pt x="1308" y="1040"/>
                </a:lnTo>
                <a:lnTo>
                  <a:pt x="1270" y="1052"/>
                </a:lnTo>
                <a:lnTo>
                  <a:pt x="1232" y="1064"/>
                </a:lnTo>
                <a:lnTo>
                  <a:pt x="1192" y="1074"/>
                </a:lnTo>
                <a:lnTo>
                  <a:pt x="1152" y="1082"/>
                </a:lnTo>
                <a:lnTo>
                  <a:pt x="1110" y="1090"/>
                </a:lnTo>
                <a:lnTo>
                  <a:pt x="1068" y="1096"/>
                </a:lnTo>
                <a:lnTo>
                  <a:pt x="1026" y="1100"/>
                </a:lnTo>
                <a:lnTo>
                  <a:pt x="982" y="1104"/>
                </a:lnTo>
                <a:lnTo>
                  <a:pt x="938" y="1106"/>
                </a:lnTo>
                <a:lnTo>
                  <a:pt x="894" y="1106"/>
                </a:lnTo>
                <a:lnTo>
                  <a:pt x="894" y="1106"/>
                </a:lnTo>
                <a:lnTo>
                  <a:pt x="850" y="1106"/>
                </a:lnTo>
                <a:lnTo>
                  <a:pt x="806" y="1104"/>
                </a:lnTo>
                <a:lnTo>
                  <a:pt x="762" y="1100"/>
                </a:lnTo>
                <a:lnTo>
                  <a:pt x="720" y="1096"/>
                </a:lnTo>
                <a:lnTo>
                  <a:pt x="678" y="1090"/>
                </a:lnTo>
                <a:lnTo>
                  <a:pt x="636" y="1082"/>
                </a:lnTo>
                <a:lnTo>
                  <a:pt x="596" y="1074"/>
                </a:lnTo>
                <a:lnTo>
                  <a:pt x="556" y="1064"/>
                </a:lnTo>
                <a:lnTo>
                  <a:pt x="518" y="1052"/>
                </a:lnTo>
                <a:lnTo>
                  <a:pt x="480" y="1040"/>
                </a:lnTo>
                <a:lnTo>
                  <a:pt x="444" y="1028"/>
                </a:lnTo>
                <a:lnTo>
                  <a:pt x="410" y="1012"/>
                </a:lnTo>
                <a:lnTo>
                  <a:pt x="376" y="998"/>
                </a:lnTo>
                <a:lnTo>
                  <a:pt x="342" y="982"/>
                </a:lnTo>
                <a:lnTo>
                  <a:pt x="312" y="964"/>
                </a:lnTo>
                <a:lnTo>
                  <a:pt x="282" y="946"/>
                </a:lnTo>
                <a:lnTo>
                  <a:pt x="252" y="928"/>
                </a:lnTo>
                <a:lnTo>
                  <a:pt x="226" y="908"/>
                </a:lnTo>
                <a:lnTo>
                  <a:pt x="200" y="886"/>
                </a:lnTo>
                <a:lnTo>
                  <a:pt x="176" y="866"/>
                </a:lnTo>
                <a:lnTo>
                  <a:pt x="152" y="844"/>
                </a:lnTo>
                <a:lnTo>
                  <a:pt x="132" y="820"/>
                </a:lnTo>
                <a:lnTo>
                  <a:pt x="112" y="796"/>
                </a:lnTo>
                <a:lnTo>
                  <a:pt x="96" y="772"/>
                </a:lnTo>
                <a:lnTo>
                  <a:pt x="80" y="748"/>
                </a:lnTo>
                <a:lnTo>
                  <a:pt x="66" y="722"/>
                </a:lnTo>
                <a:lnTo>
                  <a:pt x="54" y="696"/>
                </a:lnTo>
                <a:lnTo>
                  <a:pt x="44" y="670"/>
                </a:lnTo>
                <a:lnTo>
                  <a:pt x="38" y="642"/>
                </a:lnTo>
                <a:lnTo>
                  <a:pt x="32" y="616"/>
                </a:lnTo>
                <a:lnTo>
                  <a:pt x="28" y="588"/>
                </a:lnTo>
                <a:lnTo>
                  <a:pt x="28" y="560"/>
                </a:lnTo>
                <a:lnTo>
                  <a:pt x="28" y="560"/>
                </a:lnTo>
                <a:lnTo>
                  <a:pt x="30" y="522"/>
                </a:lnTo>
                <a:lnTo>
                  <a:pt x="36" y="484"/>
                </a:lnTo>
                <a:lnTo>
                  <a:pt x="46" y="448"/>
                </a:lnTo>
                <a:lnTo>
                  <a:pt x="60" y="412"/>
                </a:lnTo>
                <a:lnTo>
                  <a:pt x="60" y="412"/>
                </a:lnTo>
                <a:lnTo>
                  <a:pt x="46" y="406"/>
                </a:lnTo>
                <a:lnTo>
                  <a:pt x="46" y="406"/>
                </a:lnTo>
                <a:lnTo>
                  <a:pt x="36" y="428"/>
                </a:lnTo>
                <a:lnTo>
                  <a:pt x="26" y="450"/>
                </a:lnTo>
                <a:lnTo>
                  <a:pt x="18" y="472"/>
                </a:lnTo>
                <a:lnTo>
                  <a:pt x="12" y="494"/>
                </a:lnTo>
                <a:lnTo>
                  <a:pt x="8" y="516"/>
                </a:lnTo>
                <a:lnTo>
                  <a:pt x="4" y="540"/>
                </a:lnTo>
                <a:lnTo>
                  <a:pt x="2" y="562"/>
                </a:lnTo>
                <a:lnTo>
                  <a:pt x="0" y="586"/>
                </a:lnTo>
                <a:lnTo>
                  <a:pt x="0" y="586"/>
                </a:lnTo>
                <a:lnTo>
                  <a:pt x="2" y="616"/>
                </a:lnTo>
                <a:lnTo>
                  <a:pt x="6" y="646"/>
                </a:lnTo>
                <a:lnTo>
                  <a:pt x="12" y="676"/>
                </a:lnTo>
                <a:lnTo>
                  <a:pt x="20" y="704"/>
                </a:lnTo>
                <a:lnTo>
                  <a:pt x="30" y="732"/>
                </a:lnTo>
                <a:lnTo>
                  <a:pt x="44" y="760"/>
                </a:lnTo>
                <a:lnTo>
                  <a:pt x="58" y="788"/>
                </a:lnTo>
                <a:lnTo>
                  <a:pt x="76" y="814"/>
                </a:lnTo>
                <a:lnTo>
                  <a:pt x="94" y="840"/>
                </a:lnTo>
                <a:lnTo>
                  <a:pt x="114" y="866"/>
                </a:lnTo>
                <a:lnTo>
                  <a:pt x="138" y="890"/>
                </a:lnTo>
                <a:lnTo>
                  <a:pt x="162" y="914"/>
                </a:lnTo>
                <a:lnTo>
                  <a:pt x="188" y="938"/>
                </a:lnTo>
                <a:lnTo>
                  <a:pt x="216" y="960"/>
                </a:lnTo>
                <a:lnTo>
                  <a:pt x="246" y="980"/>
                </a:lnTo>
                <a:lnTo>
                  <a:pt x="278" y="1002"/>
                </a:lnTo>
                <a:lnTo>
                  <a:pt x="310" y="1020"/>
                </a:lnTo>
                <a:lnTo>
                  <a:pt x="346" y="1038"/>
                </a:lnTo>
                <a:lnTo>
                  <a:pt x="380" y="1056"/>
                </a:lnTo>
                <a:lnTo>
                  <a:pt x="418" y="1072"/>
                </a:lnTo>
                <a:lnTo>
                  <a:pt x="456" y="1088"/>
                </a:lnTo>
                <a:lnTo>
                  <a:pt x="496" y="1102"/>
                </a:lnTo>
                <a:lnTo>
                  <a:pt x="536" y="1116"/>
                </a:lnTo>
                <a:lnTo>
                  <a:pt x="578" y="1126"/>
                </a:lnTo>
                <a:lnTo>
                  <a:pt x="622" y="1138"/>
                </a:lnTo>
                <a:lnTo>
                  <a:pt x="666" y="1146"/>
                </a:lnTo>
                <a:lnTo>
                  <a:pt x="710" y="1154"/>
                </a:lnTo>
                <a:lnTo>
                  <a:pt x="756" y="1160"/>
                </a:lnTo>
                <a:lnTo>
                  <a:pt x="804" y="1166"/>
                </a:lnTo>
                <a:lnTo>
                  <a:pt x="850" y="1170"/>
                </a:lnTo>
                <a:lnTo>
                  <a:pt x="898" y="1172"/>
                </a:lnTo>
                <a:lnTo>
                  <a:pt x="948" y="1172"/>
                </a:lnTo>
                <a:lnTo>
                  <a:pt x="948" y="1172"/>
                </a:lnTo>
                <a:lnTo>
                  <a:pt x="996" y="1172"/>
                </a:lnTo>
                <a:lnTo>
                  <a:pt x="1044" y="1170"/>
                </a:lnTo>
                <a:lnTo>
                  <a:pt x="1092" y="1166"/>
                </a:lnTo>
                <a:lnTo>
                  <a:pt x="1138" y="1160"/>
                </a:lnTo>
                <a:lnTo>
                  <a:pt x="1184" y="1154"/>
                </a:lnTo>
                <a:lnTo>
                  <a:pt x="1228" y="1146"/>
                </a:lnTo>
                <a:lnTo>
                  <a:pt x="1272" y="1138"/>
                </a:lnTo>
                <a:lnTo>
                  <a:pt x="1316" y="1126"/>
                </a:lnTo>
                <a:lnTo>
                  <a:pt x="1358" y="1116"/>
                </a:lnTo>
                <a:lnTo>
                  <a:pt x="1398" y="1102"/>
                </a:lnTo>
                <a:lnTo>
                  <a:pt x="1438" y="1088"/>
                </a:lnTo>
                <a:lnTo>
                  <a:pt x="1476" y="1072"/>
                </a:lnTo>
                <a:lnTo>
                  <a:pt x="1514" y="1056"/>
                </a:lnTo>
                <a:lnTo>
                  <a:pt x="1550" y="1038"/>
                </a:lnTo>
                <a:lnTo>
                  <a:pt x="1584" y="1020"/>
                </a:lnTo>
                <a:lnTo>
                  <a:pt x="1616" y="1002"/>
                </a:lnTo>
                <a:lnTo>
                  <a:pt x="1648" y="980"/>
                </a:lnTo>
                <a:lnTo>
                  <a:pt x="1678" y="960"/>
                </a:lnTo>
                <a:lnTo>
                  <a:pt x="1706" y="938"/>
                </a:lnTo>
                <a:lnTo>
                  <a:pt x="1732" y="914"/>
                </a:lnTo>
                <a:lnTo>
                  <a:pt x="1756" y="890"/>
                </a:lnTo>
                <a:lnTo>
                  <a:pt x="1780" y="866"/>
                </a:lnTo>
                <a:lnTo>
                  <a:pt x="1800" y="840"/>
                </a:lnTo>
                <a:lnTo>
                  <a:pt x="1820" y="814"/>
                </a:lnTo>
                <a:lnTo>
                  <a:pt x="1836" y="788"/>
                </a:lnTo>
                <a:lnTo>
                  <a:pt x="1852" y="760"/>
                </a:lnTo>
                <a:lnTo>
                  <a:pt x="1864" y="732"/>
                </a:lnTo>
                <a:lnTo>
                  <a:pt x="1874" y="704"/>
                </a:lnTo>
                <a:lnTo>
                  <a:pt x="1884" y="676"/>
                </a:lnTo>
                <a:lnTo>
                  <a:pt x="1890" y="646"/>
                </a:lnTo>
                <a:lnTo>
                  <a:pt x="1892" y="616"/>
                </a:lnTo>
                <a:lnTo>
                  <a:pt x="1894" y="586"/>
                </a:lnTo>
                <a:lnTo>
                  <a:pt x="1894" y="586"/>
                </a:lnTo>
                <a:lnTo>
                  <a:pt x="1892" y="556"/>
                </a:lnTo>
                <a:lnTo>
                  <a:pt x="1890" y="526"/>
                </a:lnTo>
                <a:lnTo>
                  <a:pt x="1884" y="496"/>
                </a:lnTo>
                <a:lnTo>
                  <a:pt x="1874" y="468"/>
                </a:lnTo>
                <a:lnTo>
                  <a:pt x="1864" y="440"/>
                </a:lnTo>
                <a:lnTo>
                  <a:pt x="1852" y="412"/>
                </a:lnTo>
                <a:lnTo>
                  <a:pt x="1836" y="384"/>
                </a:lnTo>
                <a:lnTo>
                  <a:pt x="1820" y="358"/>
                </a:lnTo>
                <a:lnTo>
                  <a:pt x="1800" y="332"/>
                </a:lnTo>
                <a:lnTo>
                  <a:pt x="1780" y="306"/>
                </a:lnTo>
                <a:lnTo>
                  <a:pt x="1756" y="282"/>
                </a:lnTo>
                <a:lnTo>
                  <a:pt x="1732" y="258"/>
                </a:lnTo>
                <a:lnTo>
                  <a:pt x="1706" y="236"/>
                </a:lnTo>
                <a:lnTo>
                  <a:pt x="1678" y="214"/>
                </a:lnTo>
                <a:lnTo>
                  <a:pt x="1648" y="192"/>
                </a:lnTo>
                <a:lnTo>
                  <a:pt x="1616" y="172"/>
                </a:lnTo>
                <a:lnTo>
                  <a:pt x="1584" y="152"/>
                </a:lnTo>
                <a:lnTo>
                  <a:pt x="1550" y="134"/>
                </a:lnTo>
                <a:lnTo>
                  <a:pt x="1514" y="116"/>
                </a:lnTo>
                <a:lnTo>
                  <a:pt x="1476" y="100"/>
                </a:lnTo>
                <a:lnTo>
                  <a:pt x="1438" y="84"/>
                </a:lnTo>
                <a:lnTo>
                  <a:pt x="1398" y="70"/>
                </a:lnTo>
                <a:lnTo>
                  <a:pt x="1358" y="58"/>
                </a:lnTo>
                <a:lnTo>
                  <a:pt x="1316" y="46"/>
                </a:lnTo>
                <a:lnTo>
                  <a:pt x="1272" y="36"/>
                </a:lnTo>
                <a:lnTo>
                  <a:pt x="1228" y="26"/>
                </a:lnTo>
                <a:lnTo>
                  <a:pt x="1184" y="18"/>
                </a:lnTo>
                <a:lnTo>
                  <a:pt x="1138" y="12"/>
                </a:lnTo>
                <a:lnTo>
                  <a:pt x="1092" y="6"/>
                </a:lnTo>
                <a:lnTo>
                  <a:pt x="1044" y="2"/>
                </a:lnTo>
                <a:lnTo>
                  <a:pt x="996" y="0"/>
                </a:lnTo>
                <a:lnTo>
                  <a:pt x="948" y="0"/>
                </a:lnTo>
                <a:lnTo>
                  <a:pt x="948" y="0"/>
                </a:lnTo>
                <a:close/>
              </a:path>
            </a:pathLst>
          </a:custGeom>
          <a:solidFill>
            <a:schemeClr val="bg2">
              <a:lumMod val="25000"/>
            </a:schemeClr>
          </a:solidFill>
          <a:ln w="8">
            <a:solidFill>
              <a:srgbClr val="000000"/>
            </a:solidFill>
            <a:prstDash val="solid"/>
            <a:round/>
            <a:headEnd/>
            <a:tailEnd/>
          </a:ln>
          <a:effectLst>
            <a:outerShdw blurRad="165100" dist="63500" dir="5400000" sx="103000" sy="103000" algn="t" rotWithShape="0">
              <a:prstClr val="black">
                <a:alpha val="40000"/>
              </a:prstClr>
            </a:outerShdw>
          </a:effectLst>
          <a:scene3d>
            <a:camera prst="perspectiveRelaxed">
              <a:rot lat="18935215" lon="18111855" rev="3909539"/>
            </a:camera>
            <a:lightRig rig="chilly" dir="t"/>
          </a:scene3d>
          <a:sp3d extrusionH="127000" contourW="12700" prstMaterial="dkEdge">
            <a:bevelT/>
            <a:extrusionClr>
              <a:schemeClr val="bg1">
                <a:lumMod val="75000"/>
              </a:schemeClr>
            </a:extrusionClr>
            <a:contourClr>
              <a:schemeClr val="bg1">
                <a:lumMod val="75000"/>
              </a:schemeClr>
            </a:contourClr>
          </a:sp3d>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dirty="0">
              <a:solidFill>
                <a:prstClr val="black"/>
              </a:solidFill>
              <a:latin typeface="Calibri" pitchFamily="34" charset="0"/>
            </a:endParaRPr>
          </a:p>
        </p:txBody>
      </p:sp>
      <p:sp>
        <p:nvSpPr>
          <p:cNvPr id="12" name="Freeform 19"/>
          <p:cNvSpPr>
            <a:spLocks/>
          </p:cNvSpPr>
          <p:nvPr/>
        </p:nvSpPr>
        <p:spPr bwMode="auto">
          <a:xfrm flipH="1">
            <a:off x="4174960" y="3525562"/>
            <a:ext cx="397040" cy="377218"/>
          </a:xfrm>
          <a:custGeom>
            <a:avLst/>
            <a:gdLst/>
            <a:ahLst/>
            <a:cxnLst>
              <a:cxn ang="0">
                <a:pos x="906" y="0"/>
              </a:cxn>
              <a:cxn ang="0">
                <a:pos x="1002" y="18"/>
              </a:cxn>
              <a:cxn ang="0">
                <a:pos x="1168" y="40"/>
              </a:cxn>
              <a:cxn ang="0">
                <a:pos x="1320" y="84"/>
              </a:cxn>
              <a:cxn ang="0">
                <a:pos x="1454" y="142"/>
              </a:cxn>
              <a:cxn ang="0">
                <a:pos x="1568" y="216"/>
              </a:cxn>
              <a:cxn ang="0">
                <a:pos x="1660" y="302"/>
              </a:cxn>
              <a:cxn ang="0">
                <a:pos x="1722" y="400"/>
              </a:cxn>
              <a:cxn ang="0">
                <a:pos x="1756" y="504"/>
              </a:cxn>
              <a:cxn ang="0">
                <a:pos x="1760" y="588"/>
              </a:cxn>
              <a:cxn ang="0">
                <a:pos x="1734" y="696"/>
              </a:cxn>
              <a:cxn ang="0">
                <a:pos x="1676" y="796"/>
              </a:cxn>
              <a:cxn ang="0">
                <a:pos x="1588" y="886"/>
              </a:cxn>
              <a:cxn ang="0">
                <a:pos x="1476" y="964"/>
              </a:cxn>
              <a:cxn ang="0">
                <a:pos x="1344" y="1028"/>
              </a:cxn>
              <a:cxn ang="0">
                <a:pos x="1192" y="1074"/>
              </a:cxn>
              <a:cxn ang="0">
                <a:pos x="1026" y="1100"/>
              </a:cxn>
              <a:cxn ang="0">
                <a:pos x="894" y="1106"/>
              </a:cxn>
              <a:cxn ang="0">
                <a:pos x="720" y="1096"/>
              </a:cxn>
              <a:cxn ang="0">
                <a:pos x="556" y="1064"/>
              </a:cxn>
              <a:cxn ang="0">
                <a:pos x="410" y="1012"/>
              </a:cxn>
              <a:cxn ang="0">
                <a:pos x="282" y="946"/>
              </a:cxn>
              <a:cxn ang="0">
                <a:pos x="176" y="866"/>
              </a:cxn>
              <a:cxn ang="0">
                <a:pos x="96" y="772"/>
              </a:cxn>
              <a:cxn ang="0">
                <a:pos x="44" y="670"/>
              </a:cxn>
              <a:cxn ang="0">
                <a:pos x="28" y="560"/>
              </a:cxn>
              <a:cxn ang="0">
                <a:pos x="46" y="448"/>
              </a:cxn>
              <a:cxn ang="0">
                <a:pos x="46" y="406"/>
              </a:cxn>
              <a:cxn ang="0">
                <a:pos x="12" y="494"/>
              </a:cxn>
              <a:cxn ang="0">
                <a:pos x="0" y="586"/>
              </a:cxn>
              <a:cxn ang="0">
                <a:pos x="12" y="676"/>
              </a:cxn>
              <a:cxn ang="0">
                <a:pos x="58" y="788"/>
              </a:cxn>
              <a:cxn ang="0">
                <a:pos x="138" y="890"/>
              </a:cxn>
              <a:cxn ang="0">
                <a:pos x="246" y="980"/>
              </a:cxn>
              <a:cxn ang="0">
                <a:pos x="380" y="1056"/>
              </a:cxn>
              <a:cxn ang="0">
                <a:pos x="536" y="1116"/>
              </a:cxn>
              <a:cxn ang="0">
                <a:pos x="710" y="1154"/>
              </a:cxn>
              <a:cxn ang="0">
                <a:pos x="898" y="1172"/>
              </a:cxn>
              <a:cxn ang="0">
                <a:pos x="1044" y="1170"/>
              </a:cxn>
              <a:cxn ang="0">
                <a:pos x="1228" y="1146"/>
              </a:cxn>
              <a:cxn ang="0">
                <a:pos x="1398" y="1102"/>
              </a:cxn>
              <a:cxn ang="0">
                <a:pos x="1550" y="1038"/>
              </a:cxn>
              <a:cxn ang="0">
                <a:pos x="1678" y="960"/>
              </a:cxn>
              <a:cxn ang="0">
                <a:pos x="1780" y="866"/>
              </a:cxn>
              <a:cxn ang="0">
                <a:pos x="1852" y="760"/>
              </a:cxn>
              <a:cxn ang="0">
                <a:pos x="1890" y="646"/>
              </a:cxn>
              <a:cxn ang="0">
                <a:pos x="1892" y="556"/>
              </a:cxn>
              <a:cxn ang="0">
                <a:pos x="1864" y="440"/>
              </a:cxn>
              <a:cxn ang="0">
                <a:pos x="1800" y="332"/>
              </a:cxn>
              <a:cxn ang="0">
                <a:pos x="1706" y="236"/>
              </a:cxn>
              <a:cxn ang="0">
                <a:pos x="1584" y="152"/>
              </a:cxn>
              <a:cxn ang="0">
                <a:pos x="1438" y="84"/>
              </a:cxn>
              <a:cxn ang="0">
                <a:pos x="1272" y="36"/>
              </a:cxn>
              <a:cxn ang="0">
                <a:pos x="1092" y="6"/>
              </a:cxn>
              <a:cxn ang="0">
                <a:pos x="948" y="0"/>
              </a:cxn>
            </a:cxnLst>
            <a:rect l="0" t="0" r="r" b="b"/>
            <a:pathLst>
              <a:path w="1894" h="1172">
                <a:moveTo>
                  <a:pt x="948" y="0"/>
                </a:moveTo>
                <a:lnTo>
                  <a:pt x="948" y="0"/>
                </a:lnTo>
                <a:lnTo>
                  <a:pt x="906" y="0"/>
                </a:lnTo>
                <a:lnTo>
                  <a:pt x="906" y="0"/>
                </a:lnTo>
                <a:lnTo>
                  <a:pt x="916" y="14"/>
                </a:lnTo>
                <a:lnTo>
                  <a:pt x="916" y="14"/>
                </a:lnTo>
                <a:lnTo>
                  <a:pt x="960" y="14"/>
                </a:lnTo>
                <a:lnTo>
                  <a:pt x="1002" y="18"/>
                </a:lnTo>
                <a:lnTo>
                  <a:pt x="1044" y="22"/>
                </a:lnTo>
                <a:lnTo>
                  <a:pt x="1086" y="26"/>
                </a:lnTo>
                <a:lnTo>
                  <a:pt x="1128" y="32"/>
                </a:lnTo>
                <a:lnTo>
                  <a:pt x="1168" y="40"/>
                </a:lnTo>
                <a:lnTo>
                  <a:pt x="1206" y="50"/>
                </a:lnTo>
                <a:lnTo>
                  <a:pt x="1246" y="60"/>
                </a:lnTo>
                <a:lnTo>
                  <a:pt x="1282" y="70"/>
                </a:lnTo>
                <a:lnTo>
                  <a:pt x="1320" y="84"/>
                </a:lnTo>
                <a:lnTo>
                  <a:pt x="1354" y="96"/>
                </a:lnTo>
                <a:lnTo>
                  <a:pt x="1388" y="110"/>
                </a:lnTo>
                <a:lnTo>
                  <a:pt x="1422" y="126"/>
                </a:lnTo>
                <a:lnTo>
                  <a:pt x="1454" y="142"/>
                </a:lnTo>
                <a:lnTo>
                  <a:pt x="1484" y="160"/>
                </a:lnTo>
                <a:lnTo>
                  <a:pt x="1514" y="178"/>
                </a:lnTo>
                <a:lnTo>
                  <a:pt x="1542" y="196"/>
                </a:lnTo>
                <a:lnTo>
                  <a:pt x="1568" y="216"/>
                </a:lnTo>
                <a:lnTo>
                  <a:pt x="1594" y="236"/>
                </a:lnTo>
                <a:lnTo>
                  <a:pt x="1616" y="258"/>
                </a:lnTo>
                <a:lnTo>
                  <a:pt x="1638" y="280"/>
                </a:lnTo>
                <a:lnTo>
                  <a:pt x="1660" y="302"/>
                </a:lnTo>
                <a:lnTo>
                  <a:pt x="1678" y="326"/>
                </a:lnTo>
                <a:lnTo>
                  <a:pt x="1694" y="350"/>
                </a:lnTo>
                <a:lnTo>
                  <a:pt x="1710" y="374"/>
                </a:lnTo>
                <a:lnTo>
                  <a:pt x="1722" y="400"/>
                </a:lnTo>
                <a:lnTo>
                  <a:pt x="1734" y="424"/>
                </a:lnTo>
                <a:lnTo>
                  <a:pt x="1744" y="452"/>
                </a:lnTo>
                <a:lnTo>
                  <a:pt x="1750" y="478"/>
                </a:lnTo>
                <a:lnTo>
                  <a:pt x="1756" y="504"/>
                </a:lnTo>
                <a:lnTo>
                  <a:pt x="1760" y="532"/>
                </a:lnTo>
                <a:lnTo>
                  <a:pt x="1760" y="560"/>
                </a:lnTo>
                <a:lnTo>
                  <a:pt x="1760" y="560"/>
                </a:lnTo>
                <a:lnTo>
                  <a:pt x="1760" y="588"/>
                </a:lnTo>
                <a:lnTo>
                  <a:pt x="1756" y="616"/>
                </a:lnTo>
                <a:lnTo>
                  <a:pt x="1750" y="642"/>
                </a:lnTo>
                <a:lnTo>
                  <a:pt x="1744" y="670"/>
                </a:lnTo>
                <a:lnTo>
                  <a:pt x="1734" y="696"/>
                </a:lnTo>
                <a:lnTo>
                  <a:pt x="1722" y="722"/>
                </a:lnTo>
                <a:lnTo>
                  <a:pt x="1708" y="748"/>
                </a:lnTo>
                <a:lnTo>
                  <a:pt x="1692" y="772"/>
                </a:lnTo>
                <a:lnTo>
                  <a:pt x="1676" y="796"/>
                </a:lnTo>
                <a:lnTo>
                  <a:pt x="1656" y="820"/>
                </a:lnTo>
                <a:lnTo>
                  <a:pt x="1636" y="844"/>
                </a:lnTo>
                <a:lnTo>
                  <a:pt x="1612" y="866"/>
                </a:lnTo>
                <a:lnTo>
                  <a:pt x="1588" y="886"/>
                </a:lnTo>
                <a:lnTo>
                  <a:pt x="1562" y="908"/>
                </a:lnTo>
                <a:lnTo>
                  <a:pt x="1536" y="928"/>
                </a:lnTo>
                <a:lnTo>
                  <a:pt x="1506" y="946"/>
                </a:lnTo>
                <a:lnTo>
                  <a:pt x="1476" y="964"/>
                </a:lnTo>
                <a:lnTo>
                  <a:pt x="1446" y="982"/>
                </a:lnTo>
                <a:lnTo>
                  <a:pt x="1412" y="998"/>
                </a:lnTo>
                <a:lnTo>
                  <a:pt x="1378" y="1012"/>
                </a:lnTo>
                <a:lnTo>
                  <a:pt x="1344" y="1028"/>
                </a:lnTo>
                <a:lnTo>
                  <a:pt x="1308" y="1040"/>
                </a:lnTo>
                <a:lnTo>
                  <a:pt x="1270" y="1052"/>
                </a:lnTo>
                <a:lnTo>
                  <a:pt x="1232" y="1064"/>
                </a:lnTo>
                <a:lnTo>
                  <a:pt x="1192" y="1074"/>
                </a:lnTo>
                <a:lnTo>
                  <a:pt x="1152" y="1082"/>
                </a:lnTo>
                <a:lnTo>
                  <a:pt x="1110" y="1090"/>
                </a:lnTo>
                <a:lnTo>
                  <a:pt x="1068" y="1096"/>
                </a:lnTo>
                <a:lnTo>
                  <a:pt x="1026" y="1100"/>
                </a:lnTo>
                <a:lnTo>
                  <a:pt x="982" y="1104"/>
                </a:lnTo>
                <a:lnTo>
                  <a:pt x="938" y="1106"/>
                </a:lnTo>
                <a:lnTo>
                  <a:pt x="894" y="1106"/>
                </a:lnTo>
                <a:lnTo>
                  <a:pt x="894" y="1106"/>
                </a:lnTo>
                <a:lnTo>
                  <a:pt x="850" y="1106"/>
                </a:lnTo>
                <a:lnTo>
                  <a:pt x="806" y="1104"/>
                </a:lnTo>
                <a:lnTo>
                  <a:pt x="762" y="1100"/>
                </a:lnTo>
                <a:lnTo>
                  <a:pt x="720" y="1096"/>
                </a:lnTo>
                <a:lnTo>
                  <a:pt x="678" y="1090"/>
                </a:lnTo>
                <a:lnTo>
                  <a:pt x="636" y="1082"/>
                </a:lnTo>
                <a:lnTo>
                  <a:pt x="596" y="1074"/>
                </a:lnTo>
                <a:lnTo>
                  <a:pt x="556" y="1064"/>
                </a:lnTo>
                <a:lnTo>
                  <a:pt x="518" y="1052"/>
                </a:lnTo>
                <a:lnTo>
                  <a:pt x="480" y="1040"/>
                </a:lnTo>
                <a:lnTo>
                  <a:pt x="444" y="1028"/>
                </a:lnTo>
                <a:lnTo>
                  <a:pt x="410" y="1012"/>
                </a:lnTo>
                <a:lnTo>
                  <a:pt x="376" y="998"/>
                </a:lnTo>
                <a:lnTo>
                  <a:pt x="342" y="982"/>
                </a:lnTo>
                <a:lnTo>
                  <a:pt x="312" y="964"/>
                </a:lnTo>
                <a:lnTo>
                  <a:pt x="282" y="946"/>
                </a:lnTo>
                <a:lnTo>
                  <a:pt x="252" y="928"/>
                </a:lnTo>
                <a:lnTo>
                  <a:pt x="226" y="908"/>
                </a:lnTo>
                <a:lnTo>
                  <a:pt x="200" y="886"/>
                </a:lnTo>
                <a:lnTo>
                  <a:pt x="176" y="866"/>
                </a:lnTo>
                <a:lnTo>
                  <a:pt x="152" y="844"/>
                </a:lnTo>
                <a:lnTo>
                  <a:pt x="132" y="820"/>
                </a:lnTo>
                <a:lnTo>
                  <a:pt x="112" y="796"/>
                </a:lnTo>
                <a:lnTo>
                  <a:pt x="96" y="772"/>
                </a:lnTo>
                <a:lnTo>
                  <a:pt x="80" y="748"/>
                </a:lnTo>
                <a:lnTo>
                  <a:pt x="66" y="722"/>
                </a:lnTo>
                <a:lnTo>
                  <a:pt x="54" y="696"/>
                </a:lnTo>
                <a:lnTo>
                  <a:pt x="44" y="670"/>
                </a:lnTo>
                <a:lnTo>
                  <a:pt x="38" y="642"/>
                </a:lnTo>
                <a:lnTo>
                  <a:pt x="32" y="616"/>
                </a:lnTo>
                <a:lnTo>
                  <a:pt x="28" y="588"/>
                </a:lnTo>
                <a:lnTo>
                  <a:pt x="28" y="560"/>
                </a:lnTo>
                <a:lnTo>
                  <a:pt x="28" y="560"/>
                </a:lnTo>
                <a:lnTo>
                  <a:pt x="30" y="522"/>
                </a:lnTo>
                <a:lnTo>
                  <a:pt x="36" y="484"/>
                </a:lnTo>
                <a:lnTo>
                  <a:pt x="46" y="448"/>
                </a:lnTo>
                <a:lnTo>
                  <a:pt x="60" y="412"/>
                </a:lnTo>
                <a:lnTo>
                  <a:pt x="60" y="412"/>
                </a:lnTo>
                <a:lnTo>
                  <a:pt x="46" y="406"/>
                </a:lnTo>
                <a:lnTo>
                  <a:pt x="46" y="406"/>
                </a:lnTo>
                <a:lnTo>
                  <a:pt x="36" y="428"/>
                </a:lnTo>
                <a:lnTo>
                  <a:pt x="26" y="450"/>
                </a:lnTo>
                <a:lnTo>
                  <a:pt x="18" y="472"/>
                </a:lnTo>
                <a:lnTo>
                  <a:pt x="12" y="494"/>
                </a:lnTo>
                <a:lnTo>
                  <a:pt x="8" y="516"/>
                </a:lnTo>
                <a:lnTo>
                  <a:pt x="4" y="540"/>
                </a:lnTo>
                <a:lnTo>
                  <a:pt x="2" y="562"/>
                </a:lnTo>
                <a:lnTo>
                  <a:pt x="0" y="586"/>
                </a:lnTo>
                <a:lnTo>
                  <a:pt x="0" y="586"/>
                </a:lnTo>
                <a:lnTo>
                  <a:pt x="2" y="616"/>
                </a:lnTo>
                <a:lnTo>
                  <a:pt x="6" y="646"/>
                </a:lnTo>
                <a:lnTo>
                  <a:pt x="12" y="676"/>
                </a:lnTo>
                <a:lnTo>
                  <a:pt x="20" y="704"/>
                </a:lnTo>
                <a:lnTo>
                  <a:pt x="30" y="732"/>
                </a:lnTo>
                <a:lnTo>
                  <a:pt x="44" y="760"/>
                </a:lnTo>
                <a:lnTo>
                  <a:pt x="58" y="788"/>
                </a:lnTo>
                <a:lnTo>
                  <a:pt x="76" y="814"/>
                </a:lnTo>
                <a:lnTo>
                  <a:pt x="94" y="840"/>
                </a:lnTo>
                <a:lnTo>
                  <a:pt x="114" y="866"/>
                </a:lnTo>
                <a:lnTo>
                  <a:pt x="138" y="890"/>
                </a:lnTo>
                <a:lnTo>
                  <a:pt x="162" y="914"/>
                </a:lnTo>
                <a:lnTo>
                  <a:pt x="188" y="938"/>
                </a:lnTo>
                <a:lnTo>
                  <a:pt x="216" y="960"/>
                </a:lnTo>
                <a:lnTo>
                  <a:pt x="246" y="980"/>
                </a:lnTo>
                <a:lnTo>
                  <a:pt x="278" y="1002"/>
                </a:lnTo>
                <a:lnTo>
                  <a:pt x="310" y="1020"/>
                </a:lnTo>
                <a:lnTo>
                  <a:pt x="346" y="1038"/>
                </a:lnTo>
                <a:lnTo>
                  <a:pt x="380" y="1056"/>
                </a:lnTo>
                <a:lnTo>
                  <a:pt x="418" y="1072"/>
                </a:lnTo>
                <a:lnTo>
                  <a:pt x="456" y="1088"/>
                </a:lnTo>
                <a:lnTo>
                  <a:pt x="496" y="1102"/>
                </a:lnTo>
                <a:lnTo>
                  <a:pt x="536" y="1116"/>
                </a:lnTo>
                <a:lnTo>
                  <a:pt x="578" y="1126"/>
                </a:lnTo>
                <a:lnTo>
                  <a:pt x="622" y="1138"/>
                </a:lnTo>
                <a:lnTo>
                  <a:pt x="666" y="1146"/>
                </a:lnTo>
                <a:lnTo>
                  <a:pt x="710" y="1154"/>
                </a:lnTo>
                <a:lnTo>
                  <a:pt x="756" y="1160"/>
                </a:lnTo>
                <a:lnTo>
                  <a:pt x="804" y="1166"/>
                </a:lnTo>
                <a:lnTo>
                  <a:pt x="850" y="1170"/>
                </a:lnTo>
                <a:lnTo>
                  <a:pt x="898" y="1172"/>
                </a:lnTo>
                <a:lnTo>
                  <a:pt x="948" y="1172"/>
                </a:lnTo>
                <a:lnTo>
                  <a:pt x="948" y="1172"/>
                </a:lnTo>
                <a:lnTo>
                  <a:pt x="996" y="1172"/>
                </a:lnTo>
                <a:lnTo>
                  <a:pt x="1044" y="1170"/>
                </a:lnTo>
                <a:lnTo>
                  <a:pt x="1092" y="1166"/>
                </a:lnTo>
                <a:lnTo>
                  <a:pt x="1138" y="1160"/>
                </a:lnTo>
                <a:lnTo>
                  <a:pt x="1184" y="1154"/>
                </a:lnTo>
                <a:lnTo>
                  <a:pt x="1228" y="1146"/>
                </a:lnTo>
                <a:lnTo>
                  <a:pt x="1272" y="1138"/>
                </a:lnTo>
                <a:lnTo>
                  <a:pt x="1316" y="1126"/>
                </a:lnTo>
                <a:lnTo>
                  <a:pt x="1358" y="1116"/>
                </a:lnTo>
                <a:lnTo>
                  <a:pt x="1398" y="1102"/>
                </a:lnTo>
                <a:lnTo>
                  <a:pt x="1438" y="1088"/>
                </a:lnTo>
                <a:lnTo>
                  <a:pt x="1476" y="1072"/>
                </a:lnTo>
                <a:lnTo>
                  <a:pt x="1514" y="1056"/>
                </a:lnTo>
                <a:lnTo>
                  <a:pt x="1550" y="1038"/>
                </a:lnTo>
                <a:lnTo>
                  <a:pt x="1584" y="1020"/>
                </a:lnTo>
                <a:lnTo>
                  <a:pt x="1616" y="1002"/>
                </a:lnTo>
                <a:lnTo>
                  <a:pt x="1648" y="980"/>
                </a:lnTo>
                <a:lnTo>
                  <a:pt x="1678" y="960"/>
                </a:lnTo>
                <a:lnTo>
                  <a:pt x="1706" y="938"/>
                </a:lnTo>
                <a:lnTo>
                  <a:pt x="1732" y="914"/>
                </a:lnTo>
                <a:lnTo>
                  <a:pt x="1756" y="890"/>
                </a:lnTo>
                <a:lnTo>
                  <a:pt x="1780" y="866"/>
                </a:lnTo>
                <a:lnTo>
                  <a:pt x="1800" y="840"/>
                </a:lnTo>
                <a:lnTo>
                  <a:pt x="1820" y="814"/>
                </a:lnTo>
                <a:lnTo>
                  <a:pt x="1836" y="788"/>
                </a:lnTo>
                <a:lnTo>
                  <a:pt x="1852" y="760"/>
                </a:lnTo>
                <a:lnTo>
                  <a:pt x="1864" y="732"/>
                </a:lnTo>
                <a:lnTo>
                  <a:pt x="1874" y="704"/>
                </a:lnTo>
                <a:lnTo>
                  <a:pt x="1884" y="676"/>
                </a:lnTo>
                <a:lnTo>
                  <a:pt x="1890" y="646"/>
                </a:lnTo>
                <a:lnTo>
                  <a:pt x="1892" y="616"/>
                </a:lnTo>
                <a:lnTo>
                  <a:pt x="1894" y="586"/>
                </a:lnTo>
                <a:lnTo>
                  <a:pt x="1894" y="586"/>
                </a:lnTo>
                <a:lnTo>
                  <a:pt x="1892" y="556"/>
                </a:lnTo>
                <a:lnTo>
                  <a:pt x="1890" y="526"/>
                </a:lnTo>
                <a:lnTo>
                  <a:pt x="1884" y="496"/>
                </a:lnTo>
                <a:lnTo>
                  <a:pt x="1874" y="468"/>
                </a:lnTo>
                <a:lnTo>
                  <a:pt x="1864" y="440"/>
                </a:lnTo>
                <a:lnTo>
                  <a:pt x="1852" y="412"/>
                </a:lnTo>
                <a:lnTo>
                  <a:pt x="1836" y="384"/>
                </a:lnTo>
                <a:lnTo>
                  <a:pt x="1820" y="358"/>
                </a:lnTo>
                <a:lnTo>
                  <a:pt x="1800" y="332"/>
                </a:lnTo>
                <a:lnTo>
                  <a:pt x="1780" y="306"/>
                </a:lnTo>
                <a:lnTo>
                  <a:pt x="1756" y="282"/>
                </a:lnTo>
                <a:lnTo>
                  <a:pt x="1732" y="258"/>
                </a:lnTo>
                <a:lnTo>
                  <a:pt x="1706" y="236"/>
                </a:lnTo>
                <a:lnTo>
                  <a:pt x="1678" y="214"/>
                </a:lnTo>
                <a:lnTo>
                  <a:pt x="1648" y="192"/>
                </a:lnTo>
                <a:lnTo>
                  <a:pt x="1616" y="172"/>
                </a:lnTo>
                <a:lnTo>
                  <a:pt x="1584" y="152"/>
                </a:lnTo>
                <a:lnTo>
                  <a:pt x="1550" y="134"/>
                </a:lnTo>
                <a:lnTo>
                  <a:pt x="1514" y="116"/>
                </a:lnTo>
                <a:lnTo>
                  <a:pt x="1476" y="100"/>
                </a:lnTo>
                <a:lnTo>
                  <a:pt x="1438" y="84"/>
                </a:lnTo>
                <a:lnTo>
                  <a:pt x="1398" y="70"/>
                </a:lnTo>
                <a:lnTo>
                  <a:pt x="1358" y="58"/>
                </a:lnTo>
                <a:lnTo>
                  <a:pt x="1316" y="46"/>
                </a:lnTo>
                <a:lnTo>
                  <a:pt x="1272" y="36"/>
                </a:lnTo>
                <a:lnTo>
                  <a:pt x="1228" y="26"/>
                </a:lnTo>
                <a:lnTo>
                  <a:pt x="1184" y="18"/>
                </a:lnTo>
                <a:lnTo>
                  <a:pt x="1138" y="12"/>
                </a:lnTo>
                <a:lnTo>
                  <a:pt x="1092" y="6"/>
                </a:lnTo>
                <a:lnTo>
                  <a:pt x="1044" y="2"/>
                </a:lnTo>
                <a:lnTo>
                  <a:pt x="996" y="0"/>
                </a:lnTo>
                <a:lnTo>
                  <a:pt x="948" y="0"/>
                </a:lnTo>
                <a:lnTo>
                  <a:pt x="948" y="0"/>
                </a:lnTo>
                <a:close/>
              </a:path>
            </a:pathLst>
          </a:custGeom>
          <a:solidFill>
            <a:schemeClr val="bg2">
              <a:lumMod val="25000"/>
            </a:schemeClr>
          </a:solidFill>
          <a:ln w="8">
            <a:solidFill>
              <a:srgbClr val="000000"/>
            </a:solidFill>
            <a:prstDash val="solid"/>
            <a:round/>
            <a:headEnd/>
            <a:tailEnd/>
          </a:ln>
          <a:effectLst>
            <a:outerShdw blurRad="165100" dist="63500" dir="5400000" sx="103000" sy="103000" algn="t" rotWithShape="0">
              <a:prstClr val="black">
                <a:alpha val="40000"/>
              </a:prstClr>
            </a:outerShdw>
          </a:effectLst>
          <a:scene3d>
            <a:camera prst="perspectiveRelaxed">
              <a:rot lat="18935215" lon="18111855" rev="3909539"/>
            </a:camera>
            <a:lightRig rig="chilly" dir="t"/>
          </a:scene3d>
          <a:sp3d extrusionH="127000" contourW="12700" prstMaterial="dkEdge">
            <a:bevelT/>
            <a:extrusionClr>
              <a:schemeClr val="bg1">
                <a:lumMod val="75000"/>
              </a:schemeClr>
            </a:extrusionClr>
            <a:contourClr>
              <a:schemeClr val="bg1">
                <a:lumMod val="75000"/>
              </a:schemeClr>
            </a:contourClr>
          </a:sp3d>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dirty="0">
              <a:solidFill>
                <a:prstClr val="black"/>
              </a:solidFill>
              <a:latin typeface="Calibri" pitchFamily="34" charset="0"/>
            </a:endParaRPr>
          </a:p>
        </p:txBody>
      </p:sp>
      <p:sp>
        <p:nvSpPr>
          <p:cNvPr id="13" name="Freeform 19"/>
          <p:cNvSpPr>
            <a:spLocks/>
          </p:cNvSpPr>
          <p:nvPr/>
        </p:nvSpPr>
        <p:spPr bwMode="auto">
          <a:xfrm flipH="1">
            <a:off x="4154904" y="5254098"/>
            <a:ext cx="397040" cy="377218"/>
          </a:xfrm>
          <a:custGeom>
            <a:avLst/>
            <a:gdLst/>
            <a:ahLst/>
            <a:cxnLst>
              <a:cxn ang="0">
                <a:pos x="906" y="0"/>
              </a:cxn>
              <a:cxn ang="0">
                <a:pos x="1002" y="18"/>
              </a:cxn>
              <a:cxn ang="0">
                <a:pos x="1168" y="40"/>
              </a:cxn>
              <a:cxn ang="0">
                <a:pos x="1320" y="84"/>
              </a:cxn>
              <a:cxn ang="0">
                <a:pos x="1454" y="142"/>
              </a:cxn>
              <a:cxn ang="0">
                <a:pos x="1568" y="216"/>
              </a:cxn>
              <a:cxn ang="0">
                <a:pos x="1660" y="302"/>
              </a:cxn>
              <a:cxn ang="0">
                <a:pos x="1722" y="400"/>
              </a:cxn>
              <a:cxn ang="0">
                <a:pos x="1756" y="504"/>
              </a:cxn>
              <a:cxn ang="0">
                <a:pos x="1760" y="588"/>
              </a:cxn>
              <a:cxn ang="0">
                <a:pos x="1734" y="696"/>
              </a:cxn>
              <a:cxn ang="0">
                <a:pos x="1676" y="796"/>
              </a:cxn>
              <a:cxn ang="0">
                <a:pos x="1588" y="886"/>
              </a:cxn>
              <a:cxn ang="0">
                <a:pos x="1476" y="964"/>
              </a:cxn>
              <a:cxn ang="0">
                <a:pos x="1344" y="1028"/>
              </a:cxn>
              <a:cxn ang="0">
                <a:pos x="1192" y="1074"/>
              </a:cxn>
              <a:cxn ang="0">
                <a:pos x="1026" y="1100"/>
              </a:cxn>
              <a:cxn ang="0">
                <a:pos x="894" y="1106"/>
              </a:cxn>
              <a:cxn ang="0">
                <a:pos x="720" y="1096"/>
              </a:cxn>
              <a:cxn ang="0">
                <a:pos x="556" y="1064"/>
              </a:cxn>
              <a:cxn ang="0">
                <a:pos x="410" y="1012"/>
              </a:cxn>
              <a:cxn ang="0">
                <a:pos x="282" y="946"/>
              </a:cxn>
              <a:cxn ang="0">
                <a:pos x="176" y="866"/>
              </a:cxn>
              <a:cxn ang="0">
                <a:pos x="96" y="772"/>
              </a:cxn>
              <a:cxn ang="0">
                <a:pos x="44" y="670"/>
              </a:cxn>
              <a:cxn ang="0">
                <a:pos x="28" y="560"/>
              </a:cxn>
              <a:cxn ang="0">
                <a:pos x="46" y="448"/>
              </a:cxn>
              <a:cxn ang="0">
                <a:pos x="46" y="406"/>
              </a:cxn>
              <a:cxn ang="0">
                <a:pos x="12" y="494"/>
              </a:cxn>
              <a:cxn ang="0">
                <a:pos x="0" y="586"/>
              </a:cxn>
              <a:cxn ang="0">
                <a:pos x="12" y="676"/>
              </a:cxn>
              <a:cxn ang="0">
                <a:pos x="58" y="788"/>
              </a:cxn>
              <a:cxn ang="0">
                <a:pos x="138" y="890"/>
              </a:cxn>
              <a:cxn ang="0">
                <a:pos x="246" y="980"/>
              </a:cxn>
              <a:cxn ang="0">
                <a:pos x="380" y="1056"/>
              </a:cxn>
              <a:cxn ang="0">
                <a:pos x="536" y="1116"/>
              </a:cxn>
              <a:cxn ang="0">
                <a:pos x="710" y="1154"/>
              </a:cxn>
              <a:cxn ang="0">
                <a:pos x="898" y="1172"/>
              </a:cxn>
              <a:cxn ang="0">
                <a:pos x="1044" y="1170"/>
              </a:cxn>
              <a:cxn ang="0">
                <a:pos x="1228" y="1146"/>
              </a:cxn>
              <a:cxn ang="0">
                <a:pos x="1398" y="1102"/>
              </a:cxn>
              <a:cxn ang="0">
                <a:pos x="1550" y="1038"/>
              </a:cxn>
              <a:cxn ang="0">
                <a:pos x="1678" y="960"/>
              </a:cxn>
              <a:cxn ang="0">
                <a:pos x="1780" y="866"/>
              </a:cxn>
              <a:cxn ang="0">
                <a:pos x="1852" y="760"/>
              </a:cxn>
              <a:cxn ang="0">
                <a:pos x="1890" y="646"/>
              </a:cxn>
              <a:cxn ang="0">
                <a:pos x="1892" y="556"/>
              </a:cxn>
              <a:cxn ang="0">
                <a:pos x="1864" y="440"/>
              </a:cxn>
              <a:cxn ang="0">
                <a:pos x="1800" y="332"/>
              </a:cxn>
              <a:cxn ang="0">
                <a:pos x="1706" y="236"/>
              </a:cxn>
              <a:cxn ang="0">
                <a:pos x="1584" y="152"/>
              </a:cxn>
              <a:cxn ang="0">
                <a:pos x="1438" y="84"/>
              </a:cxn>
              <a:cxn ang="0">
                <a:pos x="1272" y="36"/>
              </a:cxn>
              <a:cxn ang="0">
                <a:pos x="1092" y="6"/>
              </a:cxn>
              <a:cxn ang="0">
                <a:pos x="948" y="0"/>
              </a:cxn>
            </a:cxnLst>
            <a:rect l="0" t="0" r="r" b="b"/>
            <a:pathLst>
              <a:path w="1894" h="1172">
                <a:moveTo>
                  <a:pt x="948" y="0"/>
                </a:moveTo>
                <a:lnTo>
                  <a:pt x="948" y="0"/>
                </a:lnTo>
                <a:lnTo>
                  <a:pt x="906" y="0"/>
                </a:lnTo>
                <a:lnTo>
                  <a:pt x="906" y="0"/>
                </a:lnTo>
                <a:lnTo>
                  <a:pt x="916" y="14"/>
                </a:lnTo>
                <a:lnTo>
                  <a:pt x="916" y="14"/>
                </a:lnTo>
                <a:lnTo>
                  <a:pt x="960" y="14"/>
                </a:lnTo>
                <a:lnTo>
                  <a:pt x="1002" y="18"/>
                </a:lnTo>
                <a:lnTo>
                  <a:pt x="1044" y="22"/>
                </a:lnTo>
                <a:lnTo>
                  <a:pt x="1086" y="26"/>
                </a:lnTo>
                <a:lnTo>
                  <a:pt x="1128" y="32"/>
                </a:lnTo>
                <a:lnTo>
                  <a:pt x="1168" y="40"/>
                </a:lnTo>
                <a:lnTo>
                  <a:pt x="1206" y="50"/>
                </a:lnTo>
                <a:lnTo>
                  <a:pt x="1246" y="60"/>
                </a:lnTo>
                <a:lnTo>
                  <a:pt x="1282" y="70"/>
                </a:lnTo>
                <a:lnTo>
                  <a:pt x="1320" y="84"/>
                </a:lnTo>
                <a:lnTo>
                  <a:pt x="1354" y="96"/>
                </a:lnTo>
                <a:lnTo>
                  <a:pt x="1388" y="110"/>
                </a:lnTo>
                <a:lnTo>
                  <a:pt x="1422" y="126"/>
                </a:lnTo>
                <a:lnTo>
                  <a:pt x="1454" y="142"/>
                </a:lnTo>
                <a:lnTo>
                  <a:pt x="1484" y="160"/>
                </a:lnTo>
                <a:lnTo>
                  <a:pt x="1514" y="178"/>
                </a:lnTo>
                <a:lnTo>
                  <a:pt x="1542" y="196"/>
                </a:lnTo>
                <a:lnTo>
                  <a:pt x="1568" y="216"/>
                </a:lnTo>
                <a:lnTo>
                  <a:pt x="1594" y="236"/>
                </a:lnTo>
                <a:lnTo>
                  <a:pt x="1616" y="258"/>
                </a:lnTo>
                <a:lnTo>
                  <a:pt x="1638" y="280"/>
                </a:lnTo>
                <a:lnTo>
                  <a:pt x="1660" y="302"/>
                </a:lnTo>
                <a:lnTo>
                  <a:pt x="1678" y="326"/>
                </a:lnTo>
                <a:lnTo>
                  <a:pt x="1694" y="350"/>
                </a:lnTo>
                <a:lnTo>
                  <a:pt x="1710" y="374"/>
                </a:lnTo>
                <a:lnTo>
                  <a:pt x="1722" y="400"/>
                </a:lnTo>
                <a:lnTo>
                  <a:pt x="1734" y="424"/>
                </a:lnTo>
                <a:lnTo>
                  <a:pt x="1744" y="452"/>
                </a:lnTo>
                <a:lnTo>
                  <a:pt x="1750" y="478"/>
                </a:lnTo>
                <a:lnTo>
                  <a:pt x="1756" y="504"/>
                </a:lnTo>
                <a:lnTo>
                  <a:pt x="1760" y="532"/>
                </a:lnTo>
                <a:lnTo>
                  <a:pt x="1760" y="560"/>
                </a:lnTo>
                <a:lnTo>
                  <a:pt x="1760" y="560"/>
                </a:lnTo>
                <a:lnTo>
                  <a:pt x="1760" y="588"/>
                </a:lnTo>
                <a:lnTo>
                  <a:pt x="1756" y="616"/>
                </a:lnTo>
                <a:lnTo>
                  <a:pt x="1750" y="642"/>
                </a:lnTo>
                <a:lnTo>
                  <a:pt x="1744" y="670"/>
                </a:lnTo>
                <a:lnTo>
                  <a:pt x="1734" y="696"/>
                </a:lnTo>
                <a:lnTo>
                  <a:pt x="1722" y="722"/>
                </a:lnTo>
                <a:lnTo>
                  <a:pt x="1708" y="748"/>
                </a:lnTo>
                <a:lnTo>
                  <a:pt x="1692" y="772"/>
                </a:lnTo>
                <a:lnTo>
                  <a:pt x="1676" y="796"/>
                </a:lnTo>
                <a:lnTo>
                  <a:pt x="1656" y="820"/>
                </a:lnTo>
                <a:lnTo>
                  <a:pt x="1636" y="844"/>
                </a:lnTo>
                <a:lnTo>
                  <a:pt x="1612" y="866"/>
                </a:lnTo>
                <a:lnTo>
                  <a:pt x="1588" y="886"/>
                </a:lnTo>
                <a:lnTo>
                  <a:pt x="1562" y="908"/>
                </a:lnTo>
                <a:lnTo>
                  <a:pt x="1536" y="928"/>
                </a:lnTo>
                <a:lnTo>
                  <a:pt x="1506" y="946"/>
                </a:lnTo>
                <a:lnTo>
                  <a:pt x="1476" y="964"/>
                </a:lnTo>
                <a:lnTo>
                  <a:pt x="1446" y="982"/>
                </a:lnTo>
                <a:lnTo>
                  <a:pt x="1412" y="998"/>
                </a:lnTo>
                <a:lnTo>
                  <a:pt x="1378" y="1012"/>
                </a:lnTo>
                <a:lnTo>
                  <a:pt x="1344" y="1028"/>
                </a:lnTo>
                <a:lnTo>
                  <a:pt x="1308" y="1040"/>
                </a:lnTo>
                <a:lnTo>
                  <a:pt x="1270" y="1052"/>
                </a:lnTo>
                <a:lnTo>
                  <a:pt x="1232" y="1064"/>
                </a:lnTo>
                <a:lnTo>
                  <a:pt x="1192" y="1074"/>
                </a:lnTo>
                <a:lnTo>
                  <a:pt x="1152" y="1082"/>
                </a:lnTo>
                <a:lnTo>
                  <a:pt x="1110" y="1090"/>
                </a:lnTo>
                <a:lnTo>
                  <a:pt x="1068" y="1096"/>
                </a:lnTo>
                <a:lnTo>
                  <a:pt x="1026" y="1100"/>
                </a:lnTo>
                <a:lnTo>
                  <a:pt x="982" y="1104"/>
                </a:lnTo>
                <a:lnTo>
                  <a:pt x="938" y="1106"/>
                </a:lnTo>
                <a:lnTo>
                  <a:pt x="894" y="1106"/>
                </a:lnTo>
                <a:lnTo>
                  <a:pt x="894" y="1106"/>
                </a:lnTo>
                <a:lnTo>
                  <a:pt x="850" y="1106"/>
                </a:lnTo>
                <a:lnTo>
                  <a:pt x="806" y="1104"/>
                </a:lnTo>
                <a:lnTo>
                  <a:pt x="762" y="1100"/>
                </a:lnTo>
                <a:lnTo>
                  <a:pt x="720" y="1096"/>
                </a:lnTo>
                <a:lnTo>
                  <a:pt x="678" y="1090"/>
                </a:lnTo>
                <a:lnTo>
                  <a:pt x="636" y="1082"/>
                </a:lnTo>
                <a:lnTo>
                  <a:pt x="596" y="1074"/>
                </a:lnTo>
                <a:lnTo>
                  <a:pt x="556" y="1064"/>
                </a:lnTo>
                <a:lnTo>
                  <a:pt x="518" y="1052"/>
                </a:lnTo>
                <a:lnTo>
                  <a:pt x="480" y="1040"/>
                </a:lnTo>
                <a:lnTo>
                  <a:pt x="444" y="1028"/>
                </a:lnTo>
                <a:lnTo>
                  <a:pt x="410" y="1012"/>
                </a:lnTo>
                <a:lnTo>
                  <a:pt x="376" y="998"/>
                </a:lnTo>
                <a:lnTo>
                  <a:pt x="342" y="982"/>
                </a:lnTo>
                <a:lnTo>
                  <a:pt x="312" y="964"/>
                </a:lnTo>
                <a:lnTo>
                  <a:pt x="282" y="946"/>
                </a:lnTo>
                <a:lnTo>
                  <a:pt x="252" y="928"/>
                </a:lnTo>
                <a:lnTo>
                  <a:pt x="226" y="908"/>
                </a:lnTo>
                <a:lnTo>
                  <a:pt x="200" y="886"/>
                </a:lnTo>
                <a:lnTo>
                  <a:pt x="176" y="866"/>
                </a:lnTo>
                <a:lnTo>
                  <a:pt x="152" y="844"/>
                </a:lnTo>
                <a:lnTo>
                  <a:pt x="132" y="820"/>
                </a:lnTo>
                <a:lnTo>
                  <a:pt x="112" y="796"/>
                </a:lnTo>
                <a:lnTo>
                  <a:pt x="96" y="772"/>
                </a:lnTo>
                <a:lnTo>
                  <a:pt x="80" y="748"/>
                </a:lnTo>
                <a:lnTo>
                  <a:pt x="66" y="722"/>
                </a:lnTo>
                <a:lnTo>
                  <a:pt x="54" y="696"/>
                </a:lnTo>
                <a:lnTo>
                  <a:pt x="44" y="670"/>
                </a:lnTo>
                <a:lnTo>
                  <a:pt x="38" y="642"/>
                </a:lnTo>
                <a:lnTo>
                  <a:pt x="32" y="616"/>
                </a:lnTo>
                <a:lnTo>
                  <a:pt x="28" y="588"/>
                </a:lnTo>
                <a:lnTo>
                  <a:pt x="28" y="560"/>
                </a:lnTo>
                <a:lnTo>
                  <a:pt x="28" y="560"/>
                </a:lnTo>
                <a:lnTo>
                  <a:pt x="30" y="522"/>
                </a:lnTo>
                <a:lnTo>
                  <a:pt x="36" y="484"/>
                </a:lnTo>
                <a:lnTo>
                  <a:pt x="46" y="448"/>
                </a:lnTo>
                <a:lnTo>
                  <a:pt x="60" y="412"/>
                </a:lnTo>
                <a:lnTo>
                  <a:pt x="60" y="412"/>
                </a:lnTo>
                <a:lnTo>
                  <a:pt x="46" y="406"/>
                </a:lnTo>
                <a:lnTo>
                  <a:pt x="46" y="406"/>
                </a:lnTo>
                <a:lnTo>
                  <a:pt x="36" y="428"/>
                </a:lnTo>
                <a:lnTo>
                  <a:pt x="26" y="450"/>
                </a:lnTo>
                <a:lnTo>
                  <a:pt x="18" y="472"/>
                </a:lnTo>
                <a:lnTo>
                  <a:pt x="12" y="494"/>
                </a:lnTo>
                <a:lnTo>
                  <a:pt x="8" y="516"/>
                </a:lnTo>
                <a:lnTo>
                  <a:pt x="4" y="540"/>
                </a:lnTo>
                <a:lnTo>
                  <a:pt x="2" y="562"/>
                </a:lnTo>
                <a:lnTo>
                  <a:pt x="0" y="586"/>
                </a:lnTo>
                <a:lnTo>
                  <a:pt x="0" y="586"/>
                </a:lnTo>
                <a:lnTo>
                  <a:pt x="2" y="616"/>
                </a:lnTo>
                <a:lnTo>
                  <a:pt x="6" y="646"/>
                </a:lnTo>
                <a:lnTo>
                  <a:pt x="12" y="676"/>
                </a:lnTo>
                <a:lnTo>
                  <a:pt x="20" y="704"/>
                </a:lnTo>
                <a:lnTo>
                  <a:pt x="30" y="732"/>
                </a:lnTo>
                <a:lnTo>
                  <a:pt x="44" y="760"/>
                </a:lnTo>
                <a:lnTo>
                  <a:pt x="58" y="788"/>
                </a:lnTo>
                <a:lnTo>
                  <a:pt x="76" y="814"/>
                </a:lnTo>
                <a:lnTo>
                  <a:pt x="94" y="840"/>
                </a:lnTo>
                <a:lnTo>
                  <a:pt x="114" y="866"/>
                </a:lnTo>
                <a:lnTo>
                  <a:pt x="138" y="890"/>
                </a:lnTo>
                <a:lnTo>
                  <a:pt x="162" y="914"/>
                </a:lnTo>
                <a:lnTo>
                  <a:pt x="188" y="938"/>
                </a:lnTo>
                <a:lnTo>
                  <a:pt x="216" y="960"/>
                </a:lnTo>
                <a:lnTo>
                  <a:pt x="246" y="980"/>
                </a:lnTo>
                <a:lnTo>
                  <a:pt x="278" y="1002"/>
                </a:lnTo>
                <a:lnTo>
                  <a:pt x="310" y="1020"/>
                </a:lnTo>
                <a:lnTo>
                  <a:pt x="346" y="1038"/>
                </a:lnTo>
                <a:lnTo>
                  <a:pt x="380" y="1056"/>
                </a:lnTo>
                <a:lnTo>
                  <a:pt x="418" y="1072"/>
                </a:lnTo>
                <a:lnTo>
                  <a:pt x="456" y="1088"/>
                </a:lnTo>
                <a:lnTo>
                  <a:pt x="496" y="1102"/>
                </a:lnTo>
                <a:lnTo>
                  <a:pt x="536" y="1116"/>
                </a:lnTo>
                <a:lnTo>
                  <a:pt x="578" y="1126"/>
                </a:lnTo>
                <a:lnTo>
                  <a:pt x="622" y="1138"/>
                </a:lnTo>
                <a:lnTo>
                  <a:pt x="666" y="1146"/>
                </a:lnTo>
                <a:lnTo>
                  <a:pt x="710" y="1154"/>
                </a:lnTo>
                <a:lnTo>
                  <a:pt x="756" y="1160"/>
                </a:lnTo>
                <a:lnTo>
                  <a:pt x="804" y="1166"/>
                </a:lnTo>
                <a:lnTo>
                  <a:pt x="850" y="1170"/>
                </a:lnTo>
                <a:lnTo>
                  <a:pt x="898" y="1172"/>
                </a:lnTo>
                <a:lnTo>
                  <a:pt x="948" y="1172"/>
                </a:lnTo>
                <a:lnTo>
                  <a:pt x="948" y="1172"/>
                </a:lnTo>
                <a:lnTo>
                  <a:pt x="996" y="1172"/>
                </a:lnTo>
                <a:lnTo>
                  <a:pt x="1044" y="1170"/>
                </a:lnTo>
                <a:lnTo>
                  <a:pt x="1092" y="1166"/>
                </a:lnTo>
                <a:lnTo>
                  <a:pt x="1138" y="1160"/>
                </a:lnTo>
                <a:lnTo>
                  <a:pt x="1184" y="1154"/>
                </a:lnTo>
                <a:lnTo>
                  <a:pt x="1228" y="1146"/>
                </a:lnTo>
                <a:lnTo>
                  <a:pt x="1272" y="1138"/>
                </a:lnTo>
                <a:lnTo>
                  <a:pt x="1316" y="1126"/>
                </a:lnTo>
                <a:lnTo>
                  <a:pt x="1358" y="1116"/>
                </a:lnTo>
                <a:lnTo>
                  <a:pt x="1398" y="1102"/>
                </a:lnTo>
                <a:lnTo>
                  <a:pt x="1438" y="1088"/>
                </a:lnTo>
                <a:lnTo>
                  <a:pt x="1476" y="1072"/>
                </a:lnTo>
                <a:lnTo>
                  <a:pt x="1514" y="1056"/>
                </a:lnTo>
                <a:lnTo>
                  <a:pt x="1550" y="1038"/>
                </a:lnTo>
                <a:lnTo>
                  <a:pt x="1584" y="1020"/>
                </a:lnTo>
                <a:lnTo>
                  <a:pt x="1616" y="1002"/>
                </a:lnTo>
                <a:lnTo>
                  <a:pt x="1648" y="980"/>
                </a:lnTo>
                <a:lnTo>
                  <a:pt x="1678" y="960"/>
                </a:lnTo>
                <a:lnTo>
                  <a:pt x="1706" y="938"/>
                </a:lnTo>
                <a:lnTo>
                  <a:pt x="1732" y="914"/>
                </a:lnTo>
                <a:lnTo>
                  <a:pt x="1756" y="890"/>
                </a:lnTo>
                <a:lnTo>
                  <a:pt x="1780" y="866"/>
                </a:lnTo>
                <a:lnTo>
                  <a:pt x="1800" y="840"/>
                </a:lnTo>
                <a:lnTo>
                  <a:pt x="1820" y="814"/>
                </a:lnTo>
                <a:lnTo>
                  <a:pt x="1836" y="788"/>
                </a:lnTo>
                <a:lnTo>
                  <a:pt x="1852" y="760"/>
                </a:lnTo>
                <a:lnTo>
                  <a:pt x="1864" y="732"/>
                </a:lnTo>
                <a:lnTo>
                  <a:pt x="1874" y="704"/>
                </a:lnTo>
                <a:lnTo>
                  <a:pt x="1884" y="676"/>
                </a:lnTo>
                <a:lnTo>
                  <a:pt x="1890" y="646"/>
                </a:lnTo>
                <a:lnTo>
                  <a:pt x="1892" y="616"/>
                </a:lnTo>
                <a:lnTo>
                  <a:pt x="1894" y="586"/>
                </a:lnTo>
                <a:lnTo>
                  <a:pt x="1894" y="586"/>
                </a:lnTo>
                <a:lnTo>
                  <a:pt x="1892" y="556"/>
                </a:lnTo>
                <a:lnTo>
                  <a:pt x="1890" y="526"/>
                </a:lnTo>
                <a:lnTo>
                  <a:pt x="1884" y="496"/>
                </a:lnTo>
                <a:lnTo>
                  <a:pt x="1874" y="468"/>
                </a:lnTo>
                <a:lnTo>
                  <a:pt x="1864" y="440"/>
                </a:lnTo>
                <a:lnTo>
                  <a:pt x="1852" y="412"/>
                </a:lnTo>
                <a:lnTo>
                  <a:pt x="1836" y="384"/>
                </a:lnTo>
                <a:lnTo>
                  <a:pt x="1820" y="358"/>
                </a:lnTo>
                <a:lnTo>
                  <a:pt x="1800" y="332"/>
                </a:lnTo>
                <a:lnTo>
                  <a:pt x="1780" y="306"/>
                </a:lnTo>
                <a:lnTo>
                  <a:pt x="1756" y="282"/>
                </a:lnTo>
                <a:lnTo>
                  <a:pt x="1732" y="258"/>
                </a:lnTo>
                <a:lnTo>
                  <a:pt x="1706" y="236"/>
                </a:lnTo>
                <a:lnTo>
                  <a:pt x="1678" y="214"/>
                </a:lnTo>
                <a:lnTo>
                  <a:pt x="1648" y="192"/>
                </a:lnTo>
                <a:lnTo>
                  <a:pt x="1616" y="172"/>
                </a:lnTo>
                <a:lnTo>
                  <a:pt x="1584" y="152"/>
                </a:lnTo>
                <a:lnTo>
                  <a:pt x="1550" y="134"/>
                </a:lnTo>
                <a:lnTo>
                  <a:pt x="1514" y="116"/>
                </a:lnTo>
                <a:lnTo>
                  <a:pt x="1476" y="100"/>
                </a:lnTo>
                <a:lnTo>
                  <a:pt x="1438" y="84"/>
                </a:lnTo>
                <a:lnTo>
                  <a:pt x="1398" y="70"/>
                </a:lnTo>
                <a:lnTo>
                  <a:pt x="1358" y="58"/>
                </a:lnTo>
                <a:lnTo>
                  <a:pt x="1316" y="46"/>
                </a:lnTo>
                <a:lnTo>
                  <a:pt x="1272" y="36"/>
                </a:lnTo>
                <a:lnTo>
                  <a:pt x="1228" y="26"/>
                </a:lnTo>
                <a:lnTo>
                  <a:pt x="1184" y="18"/>
                </a:lnTo>
                <a:lnTo>
                  <a:pt x="1138" y="12"/>
                </a:lnTo>
                <a:lnTo>
                  <a:pt x="1092" y="6"/>
                </a:lnTo>
                <a:lnTo>
                  <a:pt x="1044" y="2"/>
                </a:lnTo>
                <a:lnTo>
                  <a:pt x="996" y="0"/>
                </a:lnTo>
                <a:lnTo>
                  <a:pt x="948" y="0"/>
                </a:lnTo>
                <a:lnTo>
                  <a:pt x="948" y="0"/>
                </a:lnTo>
                <a:close/>
              </a:path>
            </a:pathLst>
          </a:custGeom>
          <a:solidFill>
            <a:schemeClr val="bg2">
              <a:lumMod val="25000"/>
            </a:schemeClr>
          </a:solidFill>
          <a:ln w="8">
            <a:solidFill>
              <a:srgbClr val="000000"/>
            </a:solidFill>
            <a:prstDash val="solid"/>
            <a:round/>
            <a:headEnd/>
            <a:tailEnd/>
          </a:ln>
          <a:effectLst>
            <a:outerShdw blurRad="165100" dist="63500" dir="5400000" sx="103000" sy="103000" algn="t" rotWithShape="0">
              <a:prstClr val="black">
                <a:alpha val="40000"/>
              </a:prstClr>
            </a:outerShdw>
          </a:effectLst>
          <a:scene3d>
            <a:camera prst="perspectiveRelaxed">
              <a:rot lat="18935215" lon="18111855" rev="3909539"/>
            </a:camera>
            <a:lightRig rig="chilly" dir="t"/>
          </a:scene3d>
          <a:sp3d extrusionH="127000" contourW="12700" prstMaterial="dkEdge">
            <a:bevelT/>
            <a:extrusionClr>
              <a:schemeClr val="bg1">
                <a:lumMod val="75000"/>
              </a:schemeClr>
            </a:extrusionClr>
            <a:contourClr>
              <a:schemeClr val="bg1">
                <a:lumMod val="75000"/>
              </a:schemeClr>
            </a:contourClr>
          </a:sp3d>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dirty="0">
              <a:solidFill>
                <a:prstClr val="black"/>
              </a:solidFill>
              <a:latin typeface="Calibri" pitchFamily="34" charset="0"/>
            </a:endParaRPr>
          </a:p>
        </p:txBody>
      </p:sp>
    </p:spTree>
    <p:extLst>
      <p:ext uri="{BB962C8B-B14F-4D97-AF65-F5344CB8AC3E}">
        <p14:creationId xmlns:p14="http://schemas.microsoft.com/office/powerpoint/2010/main" val="3630134073"/>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Purpose of Sales Dialogue</a:t>
            </a:r>
            <a:endParaRPr lang="en-US" dirty="0"/>
          </a:p>
        </p:txBody>
      </p:sp>
      <p:sp>
        <p:nvSpPr>
          <p:cNvPr id="5" name="Freeform 12"/>
          <p:cNvSpPr>
            <a:spLocks/>
          </p:cNvSpPr>
          <p:nvPr/>
        </p:nvSpPr>
        <p:spPr bwMode="auto">
          <a:xfrm>
            <a:off x="966536" y="1347850"/>
            <a:ext cx="3179763" cy="1562100"/>
          </a:xfrm>
          <a:custGeom>
            <a:avLst/>
            <a:gdLst>
              <a:gd name="T0" fmla="*/ 3179763 w 853"/>
              <a:gd name="T1" fmla="*/ 790370 h 419"/>
              <a:gd name="T2" fmla="*/ 2948643 w 853"/>
              <a:gd name="T3" fmla="*/ 536855 h 419"/>
              <a:gd name="T4" fmla="*/ 2948643 w 853"/>
              <a:gd name="T5" fmla="*/ 626331 h 419"/>
              <a:gd name="T6" fmla="*/ 2613147 w 853"/>
              <a:gd name="T7" fmla="*/ 357904 h 419"/>
              <a:gd name="T8" fmla="*/ 2613147 w 853"/>
              <a:gd name="T9" fmla="*/ 238602 h 419"/>
              <a:gd name="T10" fmla="*/ 2374571 w 853"/>
              <a:gd name="T11" fmla="*/ 0 h 419"/>
              <a:gd name="T12" fmla="*/ 238575 w 853"/>
              <a:gd name="T13" fmla="*/ 0 h 419"/>
              <a:gd name="T14" fmla="*/ 0 w 853"/>
              <a:gd name="T15" fmla="*/ 238602 h 419"/>
              <a:gd name="T16" fmla="*/ 0 w 853"/>
              <a:gd name="T17" fmla="*/ 1323498 h 419"/>
              <a:gd name="T18" fmla="*/ 238575 w 853"/>
              <a:gd name="T19" fmla="*/ 1562100 h 419"/>
              <a:gd name="T20" fmla="*/ 2374571 w 853"/>
              <a:gd name="T21" fmla="*/ 1562100 h 419"/>
              <a:gd name="T22" fmla="*/ 2613147 w 853"/>
              <a:gd name="T23" fmla="*/ 1323498 h 419"/>
              <a:gd name="T24" fmla="*/ 2613147 w 853"/>
              <a:gd name="T25" fmla="*/ 1226565 h 419"/>
              <a:gd name="T26" fmla="*/ 2948643 w 853"/>
              <a:gd name="T27" fmla="*/ 958138 h 419"/>
              <a:gd name="T28" fmla="*/ 2948643 w 853"/>
              <a:gd name="T29" fmla="*/ 1047614 h 419"/>
              <a:gd name="T30" fmla="*/ 3179763 w 853"/>
              <a:gd name="T31" fmla="*/ 790370 h 41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853"/>
              <a:gd name="T49" fmla="*/ 0 h 419"/>
              <a:gd name="T50" fmla="*/ 853 w 853"/>
              <a:gd name="T51" fmla="*/ 419 h 41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853" h="419">
                <a:moveTo>
                  <a:pt x="853" y="212"/>
                </a:moveTo>
                <a:cubicBezTo>
                  <a:pt x="791" y="144"/>
                  <a:pt x="791" y="144"/>
                  <a:pt x="791" y="144"/>
                </a:cubicBezTo>
                <a:cubicBezTo>
                  <a:pt x="791" y="168"/>
                  <a:pt x="791" y="168"/>
                  <a:pt x="791" y="168"/>
                </a:cubicBezTo>
                <a:cubicBezTo>
                  <a:pt x="701" y="96"/>
                  <a:pt x="701" y="96"/>
                  <a:pt x="701" y="96"/>
                </a:cubicBezTo>
                <a:cubicBezTo>
                  <a:pt x="701" y="64"/>
                  <a:pt x="701" y="64"/>
                  <a:pt x="701" y="64"/>
                </a:cubicBezTo>
                <a:cubicBezTo>
                  <a:pt x="701" y="29"/>
                  <a:pt x="672" y="0"/>
                  <a:pt x="637" y="0"/>
                </a:cubicBezTo>
                <a:cubicBezTo>
                  <a:pt x="64" y="0"/>
                  <a:pt x="64" y="0"/>
                  <a:pt x="64" y="0"/>
                </a:cubicBezTo>
                <a:cubicBezTo>
                  <a:pt x="28" y="0"/>
                  <a:pt x="0" y="29"/>
                  <a:pt x="0" y="64"/>
                </a:cubicBezTo>
                <a:cubicBezTo>
                  <a:pt x="0" y="355"/>
                  <a:pt x="0" y="355"/>
                  <a:pt x="0" y="355"/>
                </a:cubicBezTo>
                <a:cubicBezTo>
                  <a:pt x="0" y="390"/>
                  <a:pt x="28" y="419"/>
                  <a:pt x="64" y="419"/>
                </a:cubicBezTo>
                <a:cubicBezTo>
                  <a:pt x="637" y="419"/>
                  <a:pt x="637" y="419"/>
                  <a:pt x="637" y="419"/>
                </a:cubicBezTo>
                <a:cubicBezTo>
                  <a:pt x="672" y="419"/>
                  <a:pt x="701" y="390"/>
                  <a:pt x="701" y="355"/>
                </a:cubicBezTo>
                <a:cubicBezTo>
                  <a:pt x="701" y="329"/>
                  <a:pt x="701" y="329"/>
                  <a:pt x="701" y="329"/>
                </a:cubicBezTo>
                <a:cubicBezTo>
                  <a:pt x="791" y="257"/>
                  <a:pt x="791" y="257"/>
                  <a:pt x="791" y="257"/>
                </a:cubicBezTo>
                <a:cubicBezTo>
                  <a:pt x="791" y="281"/>
                  <a:pt x="791" y="281"/>
                  <a:pt x="791" y="281"/>
                </a:cubicBezTo>
                <a:lnTo>
                  <a:pt x="853" y="212"/>
                </a:lnTo>
                <a:close/>
              </a:path>
            </a:pathLst>
          </a:custGeom>
          <a:gradFill>
            <a:gsLst>
              <a:gs pos="0">
                <a:srgbClr val="45CDFF"/>
              </a:gs>
              <a:gs pos="100000">
                <a:srgbClr val="0070C0"/>
              </a:gs>
            </a:gsLst>
            <a:path path="circle">
              <a:fillToRect l="100000" b="100000"/>
            </a:path>
          </a:gradFill>
          <a:ln w="9">
            <a:solidFill>
              <a:srgbClr val="000000"/>
            </a:solidFill>
            <a:miter lim="800000"/>
            <a:headEnd/>
            <a:tailEnd/>
          </a:ln>
          <a:effectLst>
            <a:outerShdw blurRad="101600" dist="38100" dir="5400000" sx="105000" sy="105000" algn="t" rotWithShape="0">
              <a:prstClr val="black">
                <a:alpha val="40000"/>
              </a:prstClr>
            </a:outerShdw>
          </a:effectLst>
          <a:scene3d>
            <a:camera prst="orthographicFront"/>
            <a:lightRig rig="threePt" dir="t"/>
          </a:scene3d>
          <a:sp3d>
            <a:bevelT w="139700" h="139700" prst="divot"/>
          </a:sp3d>
        </p:spPr>
        <p:txBody>
          <a:bodyPr/>
          <a:lstStyle/>
          <a:p>
            <a:pPr fontAlgn="base">
              <a:spcBef>
                <a:spcPct val="0"/>
              </a:spcBef>
              <a:spcAft>
                <a:spcPct val="0"/>
              </a:spcAft>
            </a:pPr>
            <a:endParaRPr lang="en-US">
              <a:solidFill>
                <a:prstClr val="black"/>
              </a:solidFill>
              <a:latin typeface="Calibri" pitchFamily="34" charset="0"/>
            </a:endParaRPr>
          </a:p>
        </p:txBody>
      </p:sp>
      <p:sp>
        <p:nvSpPr>
          <p:cNvPr id="6" name="Freeform 12"/>
          <p:cNvSpPr>
            <a:spLocks/>
          </p:cNvSpPr>
          <p:nvPr/>
        </p:nvSpPr>
        <p:spPr bwMode="auto">
          <a:xfrm>
            <a:off x="966536" y="3024250"/>
            <a:ext cx="3179763" cy="1562100"/>
          </a:xfrm>
          <a:custGeom>
            <a:avLst/>
            <a:gdLst>
              <a:gd name="T0" fmla="*/ 3179763 w 853"/>
              <a:gd name="T1" fmla="*/ 790370 h 419"/>
              <a:gd name="T2" fmla="*/ 2948643 w 853"/>
              <a:gd name="T3" fmla="*/ 536855 h 419"/>
              <a:gd name="T4" fmla="*/ 2948643 w 853"/>
              <a:gd name="T5" fmla="*/ 626331 h 419"/>
              <a:gd name="T6" fmla="*/ 2613147 w 853"/>
              <a:gd name="T7" fmla="*/ 357904 h 419"/>
              <a:gd name="T8" fmla="*/ 2613147 w 853"/>
              <a:gd name="T9" fmla="*/ 238602 h 419"/>
              <a:gd name="T10" fmla="*/ 2374571 w 853"/>
              <a:gd name="T11" fmla="*/ 0 h 419"/>
              <a:gd name="T12" fmla="*/ 238575 w 853"/>
              <a:gd name="T13" fmla="*/ 0 h 419"/>
              <a:gd name="T14" fmla="*/ 0 w 853"/>
              <a:gd name="T15" fmla="*/ 238602 h 419"/>
              <a:gd name="T16" fmla="*/ 0 w 853"/>
              <a:gd name="T17" fmla="*/ 1323498 h 419"/>
              <a:gd name="T18" fmla="*/ 238575 w 853"/>
              <a:gd name="T19" fmla="*/ 1562100 h 419"/>
              <a:gd name="T20" fmla="*/ 2374571 w 853"/>
              <a:gd name="T21" fmla="*/ 1562100 h 419"/>
              <a:gd name="T22" fmla="*/ 2613147 w 853"/>
              <a:gd name="T23" fmla="*/ 1323498 h 419"/>
              <a:gd name="T24" fmla="*/ 2613147 w 853"/>
              <a:gd name="T25" fmla="*/ 1226565 h 419"/>
              <a:gd name="T26" fmla="*/ 2948643 w 853"/>
              <a:gd name="T27" fmla="*/ 958138 h 419"/>
              <a:gd name="T28" fmla="*/ 2948643 w 853"/>
              <a:gd name="T29" fmla="*/ 1047614 h 419"/>
              <a:gd name="T30" fmla="*/ 3179763 w 853"/>
              <a:gd name="T31" fmla="*/ 790370 h 41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853"/>
              <a:gd name="T49" fmla="*/ 0 h 419"/>
              <a:gd name="T50" fmla="*/ 853 w 853"/>
              <a:gd name="T51" fmla="*/ 419 h 41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853" h="419">
                <a:moveTo>
                  <a:pt x="853" y="212"/>
                </a:moveTo>
                <a:cubicBezTo>
                  <a:pt x="791" y="144"/>
                  <a:pt x="791" y="144"/>
                  <a:pt x="791" y="144"/>
                </a:cubicBezTo>
                <a:cubicBezTo>
                  <a:pt x="791" y="168"/>
                  <a:pt x="791" y="168"/>
                  <a:pt x="791" y="168"/>
                </a:cubicBezTo>
                <a:cubicBezTo>
                  <a:pt x="701" y="96"/>
                  <a:pt x="701" y="96"/>
                  <a:pt x="701" y="96"/>
                </a:cubicBezTo>
                <a:cubicBezTo>
                  <a:pt x="701" y="64"/>
                  <a:pt x="701" y="64"/>
                  <a:pt x="701" y="64"/>
                </a:cubicBezTo>
                <a:cubicBezTo>
                  <a:pt x="701" y="29"/>
                  <a:pt x="672" y="0"/>
                  <a:pt x="637" y="0"/>
                </a:cubicBezTo>
                <a:cubicBezTo>
                  <a:pt x="64" y="0"/>
                  <a:pt x="64" y="0"/>
                  <a:pt x="64" y="0"/>
                </a:cubicBezTo>
                <a:cubicBezTo>
                  <a:pt x="28" y="0"/>
                  <a:pt x="0" y="29"/>
                  <a:pt x="0" y="64"/>
                </a:cubicBezTo>
                <a:cubicBezTo>
                  <a:pt x="0" y="355"/>
                  <a:pt x="0" y="355"/>
                  <a:pt x="0" y="355"/>
                </a:cubicBezTo>
                <a:cubicBezTo>
                  <a:pt x="0" y="390"/>
                  <a:pt x="28" y="419"/>
                  <a:pt x="64" y="419"/>
                </a:cubicBezTo>
                <a:cubicBezTo>
                  <a:pt x="637" y="419"/>
                  <a:pt x="637" y="419"/>
                  <a:pt x="637" y="419"/>
                </a:cubicBezTo>
                <a:cubicBezTo>
                  <a:pt x="672" y="419"/>
                  <a:pt x="701" y="390"/>
                  <a:pt x="701" y="355"/>
                </a:cubicBezTo>
                <a:cubicBezTo>
                  <a:pt x="701" y="329"/>
                  <a:pt x="701" y="329"/>
                  <a:pt x="701" y="329"/>
                </a:cubicBezTo>
                <a:cubicBezTo>
                  <a:pt x="791" y="257"/>
                  <a:pt x="791" y="257"/>
                  <a:pt x="791" y="257"/>
                </a:cubicBezTo>
                <a:cubicBezTo>
                  <a:pt x="791" y="281"/>
                  <a:pt x="791" y="281"/>
                  <a:pt x="791" y="281"/>
                </a:cubicBezTo>
                <a:lnTo>
                  <a:pt x="853" y="212"/>
                </a:lnTo>
                <a:close/>
              </a:path>
            </a:pathLst>
          </a:custGeom>
          <a:gradFill>
            <a:gsLst>
              <a:gs pos="0">
                <a:srgbClr val="30F050"/>
              </a:gs>
              <a:gs pos="100000">
                <a:srgbClr val="01AF01"/>
              </a:gs>
            </a:gsLst>
            <a:path path="circle">
              <a:fillToRect l="100000" t="100000"/>
            </a:path>
          </a:gradFill>
          <a:ln w="9">
            <a:solidFill>
              <a:srgbClr val="000000"/>
            </a:solidFill>
            <a:miter lim="800000"/>
            <a:headEnd/>
            <a:tailEnd/>
          </a:ln>
          <a:effectLst>
            <a:outerShdw blurRad="101600" dist="38100" dir="5400000" sx="105000" sy="105000" algn="t" rotWithShape="0">
              <a:prstClr val="black">
                <a:alpha val="40000"/>
              </a:prstClr>
            </a:outerShdw>
          </a:effectLst>
          <a:scene3d>
            <a:camera prst="orthographicFront"/>
            <a:lightRig rig="threePt" dir="t"/>
          </a:scene3d>
          <a:sp3d>
            <a:bevelT w="139700" h="139700" prst="divot"/>
          </a:sp3d>
        </p:spPr>
        <p:txBody>
          <a:bodyPr/>
          <a:lstStyle/>
          <a:p>
            <a:pPr fontAlgn="base">
              <a:spcBef>
                <a:spcPct val="0"/>
              </a:spcBef>
              <a:spcAft>
                <a:spcPct val="0"/>
              </a:spcAft>
            </a:pPr>
            <a:endParaRPr lang="en-US">
              <a:solidFill>
                <a:prstClr val="black"/>
              </a:solidFill>
              <a:latin typeface="Calibri" pitchFamily="34" charset="0"/>
            </a:endParaRPr>
          </a:p>
        </p:txBody>
      </p:sp>
      <p:sp>
        <p:nvSpPr>
          <p:cNvPr id="7" name="Freeform 12"/>
          <p:cNvSpPr>
            <a:spLocks/>
          </p:cNvSpPr>
          <p:nvPr/>
        </p:nvSpPr>
        <p:spPr bwMode="auto">
          <a:xfrm>
            <a:off x="966536" y="4742758"/>
            <a:ext cx="3179763" cy="1562100"/>
          </a:xfrm>
          <a:custGeom>
            <a:avLst/>
            <a:gdLst>
              <a:gd name="T0" fmla="*/ 3179763 w 853"/>
              <a:gd name="T1" fmla="*/ 790370 h 419"/>
              <a:gd name="T2" fmla="*/ 2948643 w 853"/>
              <a:gd name="T3" fmla="*/ 536855 h 419"/>
              <a:gd name="T4" fmla="*/ 2948643 w 853"/>
              <a:gd name="T5" fmla="*/ 626331 h 419"/>
              <a:gd name="T6" fmla="*/ 2613147 w 853"/>
              <a:gd name="T7" fmla="*/ 357904 h 419"/>
              <a:gd name="T8" fmla="*/ 2613147 w 853"/>
              <a:gd name="T9" fmla="*/ 238602 h 419"/>
              <a:gd name="T10" fmla="*/ 2374571 w 853"/>
              <a:gd name="T11" fmla="*/ 0 h 419"/>
              <a:gd name="T12" fmla="*/ 238575 w 853"/>
              <a:gd name="T13" fmla="*/ 0 h 419"/>
              <a:gd name="T14" fmla="*/ 0 w 853"/>
              <a:gd name="T15" fmla="*/ 238602 h 419"/>
              <a:gd name="T16" fmla="*/ 0 w 853"/>
              <a:gd name="T17" fmla="*/ 1323498 h 419"/>
              <a:gd name="T18" fmla="*/ 238575 w 853"/>
              <a:gd name="T19" fmla="*/ 1562100 h 419"/>
              <a:gd name="T20" fmla="*/ 2374571 w 853"/>
              <a:gd name="T21" fmla="*/ 1562100 h 419"/>
              <a:gd name="T22" fmla="*/ 2613147 w 853"/>
              <a:gd name="T23" fmla="*/ 1323498 h 419"/>
              <a:gd name="T24" fmla="*/ 2613147 w 853"/>
              <a:gd name="T25" fmla="*/ 1226565 h 419"/>
              <a:gd name="T26" fmla="*/ 2948643 w 853"/>
              <a:gd name="T27" fmla="*/ 958138 h 419"/>
              <a:gd name="T28" fmla="*/ 2948643 w 853"/>
              <a:gd name="T29" fmla="*/ 1047614 h 419"/>
              <a:gd name="T30" fmla="*/ 3179763 w 853"/>
              <a:gd name="T31" fmla="*/ 790370 h 41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853"/>
              <a:gd name="T49" fmla="*/ 0 h 419"/>
              <a:gd name="T50" fmla="*/ 853 w 853"/>
              <a:gd name="T51" fmla="*/ 419 h 41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853" h="419">
                <a:moveTo>
                  <a:pt x="853" y="212"/>
                </a:moveTo>
                <a:cubicBezTo>
                  <a:pt x="791" y="144"/>
                  <a:pt x="791" y="144"/>
                  <a:pt x="791" y="144"/>
                </a:cubicBezTo>
                <a:cubicBezTo>
                  <a:pt x="791" y="168"/>
                  <a:pt x="791" y="168"/>
                  <a:pt x="791" y="168"/>
                </a:cubicBezTo>
                <a:cubicBezTo>
                  <a:pt x="701" y="96"/>
                  <a:pt x="701" y="96"/>
                  <a:pt x="701" y="96"/>
                </a:cubicBezTo>
                <a:cubicBezTo>
                  <a:pt x="701" y="64"/>
                  <a:pt x="701" y="64"/>
                  <a:pt x="701" y="64"/>
                </a:cubicBezTo>
                <a:cubicBezTo>
                  <a:pt x="701" y="29"/>
                  <a:pt x="672" y="0"/>
                  <a:pt x="637" y="0"/>
                </a:cubicBezTo>
                <a:cubicBezTo>
                  <a:pt x="64" y="0"/>
                  <a:pt x="64" y="0"/>
                  <a:pt x="64" y="0"/>
                </a:cubicBezTo>
                <a:cubicBezTo>
                  <a:pt x="28" y="0"/>
                  <a:pt x="0" y="29"/>
                  <a:pt x="0" y="64"/>
                </a:cubicBezTo>
                <a:cubicBezTo>
                  <a:pt x="0" y="355"/>
                  <a:pt x="0" y="355"/>
                  <a:pt x="0" y="355"/>
                </a:cubicBezTo>
                <a:cubicBezTo>
                  <a:pt x="0" y="390"/>
                  <a:pt x="28" y="419"/>
                  <a:pt x="64" y="419"/>
                </a:cubicBezTo>
                <a:cubicBezTo>
                  <a:pt x="637" y="419"/>
                  <a:pt x="637" y="419"/>
                  <a:pt x="637" y="419"/>
                </a:cubicBezTo>
                <a:cubicBezTo>
                  <a:pt x="672" y="419"/>
                  <a:pt x="701" y="390"/>
                  <a:pt x="701" y="355"/>
                </a:cubicBezTo>
                <a:cubicBezTo>
                  <a:pt x="701" y="329"/>
                  <a:pt x="701" y="329"/>
                  <a:pt x="701" y="329"/>
                </a:cubicBezTo>
                <a:cubicBezTo>
                  <a:pt x="791" y="257"/>
                  <a:pt x="791" y="257"/>
                  <a:pt x="791" y="257"/>
                </a:cubicBezTo>
                <a:cubicBezTo>
                  <a:pt x="791" y="281"/>
                  <a:pt x="791" y="281"/>
                  <a:pt x="791" y="281"/>
                </a:cubicBezTo>
                <a:lnTo>
                  <a:pt x="853" y="212"/>
                </a:lnTo>
                <a:close/>
              </a:path>
            </a:pathLst>
          </a:custGeom>
          <a:gradFill>
            <a:gsLst>
              <a:gs pos="0">
                <a:srgbClr val="FFFF00"/>
              </a:gs>
              <a:gs pos="100000">
                <a:srgbClr val="FFC000"/>
              </a:gs>
            </a:gsLst>
            <a:path path="circle">
              <a:fillToRect l="100000" t="100000"/>
            </a:path>
          </a:gradFill>
          <a:ln w="9">
            <a:solidFill>
              <a:srgbClr val="000000"/>
            </a:solidFill>
            <a:miter lim="800000"/>
            <a:headEnd/>
            <a:tailEnd/>
          </a:ln>
          <a:effectLst>
            <a:outerShdw blurRad="101600" dist="38100" dir="5400000" sx="105000" sy="105000" algn="t" rotWithShape="0">
              <a:prstClr val="black">
                <a:alpha val="40000"/>
              </a:prstClr>
            </a:outerShdw>
          </a:effectLst>
          <a:scene3d>
            <a:camera prst="orthographicFront"/>
            <a:lightRig rig="threePt" dir="t"/>
          </a:scene3d>
          <a:sp3d>
            <a:bevelT w="139700" h="139700" prst="divot"/>
          </a:sp3d>
        </p:spPr>
        <p:txBody>
          <a:bodyPr/>
          <a:lstStyle/>
          <a:p>
            <a:pPr fontAlgn="base">
              <a:spcBef>
                <a:spcPct val="0"/>
              </a:spcBef>
              <a:spcAft>
                <a:spcPct val="0"/>
              </a:spcAft>
            </a:pPr>
            <a:endParaRPr lang="en-US">
              <a:solidFill>
                <a:prstClr val="black"/>
              </a:solidFill>
              <a:latin typeface="Calibri" pitchFamily="34" charset="0"/>
            </a:endParaRPr>
          </a:p>
        </p:txBody>
      </p:sp>
      <p:sp>
        <p:nvSpPr>
          <p:cNvPr id="8" name="Can 7"/>
          <p:cNvSpPr/>
          <p:nvPr/>
        </p:nvSpPr>
        <p:spPr>
          <a:xfrm>
            <a:off x="4243136" y="1524000"/>
            <a:ext cx="228600" cy="4800600"/>
          </a:xfrm>
          <a:prstGeom prst="can">
            <a:avLst/>
          </a:prstGeom>
          <a:gradFill flip="none" rotWithShape="1">
            <a:gsLst>
              <a:gs pos="0">
                <a:schemeClr val="tx1">
                  <a:lumMod val="65000"/>
                  <a:lumOff val="35000"/>
                </a:schemeClr>
              </a:gs>
              <a:gs pos="50000">
                <a:schemeClr val="bg1"/>
              </a:gs>
              <a:gs pos="100000">
                <a:schemeClr val="tx1">
                  <a:lumMod val="85000"/>
                  <a:lumOff val="15000"/>
                </a:schemeClr>
              </a:gs>
            </a:gsLst>
            <a:lin ang="0" scaled="1"/>
            <a:tileRect/>
          </a:gradFill>
          <a:ln>
            <a:noFill/>
          </a:ln>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dirty="0">
              <a:solidFill>
                <a:prstClr val="white"/>
              </a:solidFill>
              <a:latin typeface="Calibri" pitchFamily="34" charset="0"/>
            </a:endParaRPr>
          </a:p>
        </p:txBody>
      </p:sp>
      <p:sp>
        <p:nvSpPr>
          <p:cNvPr id="9" name="Freeform 19"/>
          <p:cNvSpPr>
            <a:spLocks/>
          </p:cNvSpPr>
          <p:nvPr/>
        </p:nvSpPr>
        <p:spPr bwMode="auto">
          <a:xfrm flipH="1">
            <a:off x="4162928" y="1881250"/>
            <a:ext cx="397040" cy="377218"/>
          </a:xfrm>
          <a:custGeom>
            <a:avLst/>
            <a:gdLst/>
            <a:ahLst/>
            <a:cxnLst>
              <a:cxn ang="0">
                <a:pos x="906" y="0"/>
              </a:cxn>
              <a:cxn ang="0">
                <a:pos x="1002" y="18"/>
              </a:cxn>
              <a:cxn ang="0">
                <a:pos x="1168" y="40"/>
              </a:cxn>
              <a:cxn ang="0">
                <a:pos x="1320" y="84"/>
              </a:cxn>
              <a:cxn ang="0">
                <a:pos x="1454" y="142"/>
              </a:cxn>
              <a:cxn ang="0">
                <a:pos x="1568" y="216"/>
              </a:cxn>
              <a:cxn ang="0">
                <a:pos x="1660" y="302"/>
              </a:cxn>
              <a:cxn ang="0">
                <a:pos x="1722" y="400"/>
              </a:cxn>
              <a:cxn ang="0">
                <a:pos x="1756" y="504"/>
              </a:cxn>
              <a:cxn ang="0">
                <a:pos x="1760" y="588"/>
              </a:cxn>
              <a:cxn ang="0">
                <a:pos x="1734" y="696"/>
              </a:cxn>
              <a:cxn ang="0">
                <a:pos x="1676" y="796"/>
              </a:cxn>
              <a:cxn ang="0">
                <a:pos x="1588" y="886"/>
              </a:cxn>
              <a:cxn ang="0">
                <a:pos x="1476" y="964"/>
              </a:cxn>
              <a:cxn ang="0">
                <a:pos x="1344" y="1028"/>
              </a:cxn>
              <a:cxn ang="0">
                <a:pos x="1192" y="1074"/>
              </a:cxn>
              <a:cxn ang="0">
                <a:pos x="1026" y="1100"/>
              </a:cxn>
              <a:cxn ang="0">
                <a:pos x="894" y="1106"/>
              </a:cxn>
              <a:cxn ang="0">
                <a:pos x="720" y="1096"/>
              </a:cxn>
              <a:cxn ang="0">
                <a:pos x="556" y="1064"/>
              </a:cxn>
              <a:cxn ang="0">
                <a:pos x="410" y="1012"/>
              </a:cxn>
              <a:cxn ang="0">
                <a:pos x="282" y="946"/>
              </a:cxn>
              <a:cxn ang="0">
                <a:pos x="176" y="866"/>
              </a:cxn>
              <a:cxn ang="0">
                <a:pos x="96" y="772"/>
              </a:cxn>
              <a:cxn ang="0">
                <a:pos x="44" y="670"/>
              </a:cxn>
              <a:cxn ang="0">
                <a:pos x="28" y="560"/>
              </a:cxn>
              <a:cxn ang="0">
                <a:pos x="46" y="448"/>
              </a:cxn>
              <a:cxn ang="0">
                <a:pos x="46" y="406"/>
              </a:cxn>
              <a:cxn ang="0">
                <a:pos x="12" y="494"/>
              </a:cxn>
              <a:cxn ang="0">
                <a:pos x="0" y="586"/>
              </a:cxn>
              <a:cxn ang="0">
                <a:pos x="12" y="676"/>
              </a:cxn>
              <a:cxn ang="0">
                <a:pos x="58" y="788"/>
              </a:cxn>
              <a:cxn ang="0">
                <a:pos x="138" y="890"/>
              </a:cxn>
              <a:cxn ang="0">
                <a:pos x="246" y="980"/>
              </a:cxn>
              <a:cxn ang="0">
                <a:pos x="380" y="1056"/>
              </a:cxn>
              <a:cxn ang="0">
                <a:pos x="536" y="1116"/>
              </a:cxn>
              <a:cxn ang="0">
                <a:pos x="710" y="1154"/>
              </a:cxn>
              <a:cxn ang="0">
                <a:pos x="898" y="1172"/>
              </a:cxn>
              <a:cxn ang="0">
                <a:pos x="1044" y="1170"/>
              </a:cxn>
              <a:cxn ang="0">
                <a:pos x="1228" y="1146"/>
              </a:cxn>
              <a:cxn ang="0">
                <a:pos x="1398" y="1102"/>
              </a:cxn>
              <a:cxn ang="0">
                <a:pos x="1550" y="1038"/>
              </a:cxn>
              <a:cxn ang="0">
                <a:pos x="1678" y="960"/>
              </a:cxn>
              <a:cxn ang="0">
                <a:pos x="1780" y="866"/>
              </a:cxn>
              <a:cxn ang="0">
                <a:pos x="1852" y="760"/>
              </a:cxn>
              <a:cxn ang="0">
                <a:pos x="1890" y="646"/>
              </a:cxn>
              <a:cxn ang="0">
                <a:pos x="1892" y="556"/>
              </a:cxn>
              <a:cxn ang="0">
                <a:pos x="1864" y="440"/>
              </a:cxn>
              <a:cxn ang="0">
                <a:pos x="1800" y="332"/>
              </a:cxn>
              <a:cxn ang="0">
                <a:pos x="1706" y="236"/>
              </a:cxn>
              <a:cxn ang="0">
                <a:pos x="1584" y="152"/>
              </a:cxn>
              <a:cxn ang="0">
                <a:pos x="1438" y="84"/>
              </a:cxn>
              <a:cxn ang="0">
                <a:pos x="1272" y="36"/>
              </a:cxn>
              <a:cxn ang="0">
                <a:pos x="1092" y="6"/>
              </a:cxn>
              <a:cxn ang="0">
                <a:pos x="948" y="0"/>
              </a:cxn>
            </a:cxnLst>
            <a:rect l="0" t="0" r="r" b="b"/>
            <a:pathLst>
              <a:path w="1894" h="1172">
                <a:moveTo>
                  <a:pt x="948" y="0"/>
                </a:moveTo>
                <a:lnTo>
                  <a:pt x="948" y="0"/>
                </a:lnTo>
                <a:lnTo>
                  <a:pt x="906" y="0"/>
                </a:lnTo>
                <a:lnTo>
                  <a:pt x="906" y="0"/>
                </a:lnTo>
                <a:lnTo>
                  <a:pt x="916" y="14"/>
                </a:lnTo>
                <a:lnTo>
                  <a:pt x="916" y="14"/>
                </a:lnTo>
                <a:lnTo>
                  <a:pt x="960" y="14"/>
                </a:lnTo>
                <a:lnTo>
                  <a:pt x="1002" y="18"/>
                </a:lnTo>
                <a:lnTo>
                  <a:pt x="1044" y="22"/>
                </a:lnTo>
                <a:lnTo>
                  <a:pt x="1086" y="26"/>
                </a:lnTo>
                <a:lnTo>
                  <a:pt x="1128" y="32"/>
                </a:lnTo>
                <a:lnTo>
                  <a:pt x="1168" y="40"/>
                </a:lnTo>
                <a:lnTo>
                  <a:pt x="1206" y="50"/>
                </a:lnTo>
                <a:lnTo>
                  <a:pt x="1246" y="60"/>
                </a:lnTo>
                <a:lnTo>
                  <a:pt x="1282" y="70"/>
                </a:lnTo>
                <a:lnTo>
                  <a:pt x="1320" y="84"/>
                </a:lnTo>
                <a:lnTo>
                  <a:pt x="1354" y="96"/>
                </a:lnTo>
                <a:lnTo>
                  <a:pt x="1388" y="110"/>
                </a:lnTo>
                <a:lnTo>
                  <a:pt x="1422" y="126"/>
                </a:lnTo>
                <a:lnTo>
                  <a:pt x="1454" y="142"/>
                </a:lnTo>
                <a:lnTo>
                  <a:pt x="1484" y="160"/>
                </a:lnTo>
                <a:lnTo>
                  <a:pt x="1514" y="178"/>
                </a:lnTo>
                <a:lnTo>
                  <a:pt x="1542" y="196"/>
                </a:lnTo>
                <a:lnTo>
                  <a:pt x="1568" y="216"/>
                </a:lnTo>
                <a:lnTo>
                  <a:pt x="1594" y="236"/>
                </a:lnTo>
                <a:lnTo>
                  <a:pt x="1616" y="258"/>
                </a:lnTo>
                <a:lnTo>
                  <a:pt x="1638" y="280"/>
                </a:lnTo>
                <a:lnTo>
                  <a:pt x="1660" y="302"/>
                </a:lnTo>
                <a:lnTo>
                  <a:pt x="1678" y="326"/>
                </a:lnTo>
                <a:lnTo>
                  <a:pt x="1694" y="350"/>
                </a:lnTo>
                <a:lnTo>
                  <a:pt x="1710" y="374"/>
                </a:lnTo>
                <a:lnTo>
                  <a:pt x="1722" y="400"/>
                </a:lnTo>
                <a:lnTo>
                  <a:pt x="1734" y="424"/>
                </a:lnTo>
                <a:lnTo>
                  <a:pt x="1744" y="452"/>
                </a:lnTo>
                <a:lnTo>
                  <a:pt x="1750" y="478"/>
                </a:lnTo>
                <a:lnTo>
                  <a:pt x="1756" y="504"/>
                </a:lnTo>
                <a:lnTo>
                  <a:pt x="1760" y="532"/>
                </a:lnTo>
                <a:lnTo>
                  <a:pt x="1760" y="560"/>
                </a:lnTo>
                <a:lnTo>
                  <a:pt x="1760" y="560"/>
                </a:lnTo>
                <a:lnTo>
                  <a:pt x="1760" y="588"/>
                </a:lnTo>
                <a:lnTo>
                  <a:pt x="1756" y="616"/>
                </a:lnTo>
                <a:lnTo>
                  <a:pt x="1750" y="642"/>
                </a:lnTo>
                <a:lnTo>
                  <a:pt x="1744" y="670"/>
                </a:lnTo>
                <a:lnTo>
                  <a:pt x="1734" y="696"/>
                </a:lnTo>
                <a:lnTo>
                  <a:pt x="1722" y="722"/>
                </a:lnTo>
                <a:lnTo>
                  <a:pt x="1708" y="748"/>
                </a:lnTo>
                <a:lnTo>
                  <a:pt x="1692" y="772"/>
                </a:lnTo>
                <a:lnTo>
                  <a:pt x="1676" y="796"/>
                </a:lnTo>
                <a:lnTo>
                  <a:pt x="1656" y="820"/>
                </a:lnTo>
                <a:lnTo>
                  <a:pt x="1636" y="844"/>
                </a:lnTo>
                <a:lnTo>
                  <a:pt x="1612" y="866"/>
                </a:lnTo>
                <a:lnTo>
                  <a:pt x="1588" y="886"/>
                </a:lnTo>
                <a:lnTo>
                  <a:pt x="1562" y="908"/>
                </a:lnTo>
                <a:lnTo>
                  <a:pt x="1536" y="928"/>
                </a:lnTo>
                <a:lnTo>
                  <a:pt x="1506" y="946"/>
                </a:lnTo>
                <a:lnTo>
                  <a:pt x="1476" y="964"/>
                </a:lnTo>
                <a:lnTo>
                  <a:pt x="1446" y="982"/>
                </a:lnTo>
                <a:lnTo>
                  <a:pt x="1412" y="998"/>
                </a:lnTo>
                <a:lnTo>
                  <a:pt x="1378" y="1012"/>
                </a:lnTo>
                <a:lnTo>
                  <a:pt x="1344" y="1028"/>
                </a:lnTo>
                <a:lnTo>
                  <a:pt x="1308" y="1040"/>
                </a:lnTo>
                <a:lnTo>
                  <a:pt x="1270" y="1052"/>
                </a:lnTo>
                <a:lnTo>
                  <a:pt x="1232" y="1064"/>
                </a:lnTo>
                <a:lnTo>
                  <a:pt x="1192" y="1074"/>
                </a:lnTo>
                <a:lnTo>
                  <a:pt x="1152" y="1082"/>
                </a:lnTo>
                <a:lnTo>
                  <a:pt x="1110" y="1090"/>
                </a:lnTo>
                <a:lnTo>
                  <a:pt x="1068" y="1096"/>
                </a:lnTo>
                <a:lnTo>
                  <a:pt x="1026" y="1100"/>
                </a:lnTo>
                <a:lnTo>
                  <a:pt x="982" y="1104"/>
                </a:lnTo>
                <a:lnTo>
                  <a:pt x="938" y="1106"/>
                </a:lnTo>
                <a:lnTo>
                  <a:pt x="894" y="1106"/>
                </a:lnTo>
                <a:lnTo>
                  <a:pt x="894" y="1106"/>
                </a:lnTo>
                <a:lnTo>
                  <a:pt x="850" y="1106"/>
                </a:lnTo>
                <a:lnTo>
                  <a:pt x="806" y="1104"/>
                </a:lnTo>
                <a:lnTo>
                  <a:pt x="762" y="1100"/>
                </a:lnTo>
                <a:lnTo>
                  <a:pt x="720" y="1096"/>
                </a:lnTo>
                <a:lnTo>
                  <a:pt x="678" y="1090"/>
                </a:lnTo>
                <a:lnTo>
                  <a:pt x="636" y="1082"/>
                </a:lnTo>
                <a:lnTo>
                  <a:pt x="596" y="1074"/>
                </a:lnTo>
                <a:lnTo>
                  <a:pt x="556" y="1064"/>
                </a:lnTo>
                <a:lnTo>
                  <a:pt x="518" y="1052"/>
                </a:lnTo>
                <a:lnTo>
                  <a:pt x="480" y="1040"/>
                </a:lnTo>
                <a:lnTo>
                  <a:pt x="444" y="1028"/>
                </a:lnTo>
                <a:lnTo>
                  <a:pt x="410" y="1012"/>
                </a:lnTo>
                <a:lnTo>
                  <a:pt x="376" y="998"/>
                </a:lnTo>
                <a:lnTo>
                  <a:pt x="342" y="982"/>
                </a:lnTo>
                <a:lnTo>
                  <a:pt x="312" y="964"/>
                </a:lnTo>
                <a:lnTo>
                  <a:pt x="282" y="946"/>
                </a:lnTo>
                <a:lnTo>
                  <a:pt x="252" y="928"/>
                </a:lnTo>
                <a:lnTo>
                  <a:pt x="226" y="908"/>
                </a:lnTo>
                <a:lnTo>
                  <a:pt x="200" y="886"/>
                </a:lnTo>
                <a:lnTo>
                  <a:pt x="176" y="866"/>
                </a:lnTo>
                <a:lnTo>
                  <a:pt x="152" y="844"/>
                </a:lnTo>
                <a:lnTo>
                  <a:pt x="132" y="820"/>
                </a:lnTo>
                <a:lnTo>
                  <a:pt x="112" y="796"/>
                </a:lnTo>
                <a:lnTo>
                  <a:pt x="96" y="772"/>
                </a:lnTo>
                <a:lnTo>
                  <a:pt x="80" y="748"/>
                </a:lnTo>
                <a:lnTo>
                  <a:pt x="66" y="722"/>
                </a:lnTo>
                <a:lnTo>
                  <a:pt x="54" y="696"/>
                </a:lnTo>
                <a:lnTo>
                  <a:pt x="44" y="670"/>
                </a:lnTo>
                <a:lnTo>
                  <a:pt x="38" y="642"/>
                </a:lnTo>
                <a:lnTo>
                  <a:pt x="32" y="616"/>
                </a:lnTo>
                <a:lnTo>
                  <a:pt x="28" y="588"/>
                </a:lnTo>
                <a:lnTo>
                  <a:pt x="28" y="560"/>
                </a:lnTo>
                <a:lnTo>
                  <a:pt x="28" y="560"/>
                </a:lnTo>
                <a:lnTo>
                  <a:pt x="30" y="522"/>
                </a:lnTo>
                <a:lnTo>
                  <a:pt x="36" y="484"/>
                </a:lnTo>
                <a:lnTo>
                  <a:pt x="46" y="448"/>
                </a:lnTo>
                <a:lnTo>
                  <a:pt x="60" y="412"/>
                </a:lnTo>
                <a:lnTo>
                  <a:pt x="60" y="412"/>
                </a:lnTo>
                <a:lnTo>
                  <a:pt x="46" y="406"/>
                </a:lnTo>
                <a:lnTo>
                  <a:pt x="46" y="406"/>
                </a:lnTo>
                <a:lnTo>
                  <a:pt x="36" y="428"/>
                </a:lnTo>
                <a:lnTo>
                  <a:pt x="26" y="450"/>
                </a:lnTo>
                <a:lnTo>
                  <a:pt x="18" y="472"/>
                </a:lnTo>
                <a:lnTo>
                  <a:pt x="12" y="494"/>
                </a:lnTo>
                <a:lnTo>
                  <a:pt x="8" y="516"/>
                </a:lnTo>
                <a:lnTo>
                  <a:pt x="4" y="540"/>
                </a:lnTo>
                <a:lnTo>
                  <a:pt x="2" y="562"/>
                </a:lnTo>
                <a:lnTo>
                  <a:pt x="0" y="586"/>
                </a:lnTo>
                <a:lnTo>
                  <a:pt x="0" y="586"/>
                </a:lnTo>
                <a:lnTo>
                  <a:pt x="2" y="616"/>
                </a:lnTo>
                <a:lnTo>
                  <a:pt x="6" y="646"/>
                </a:lnTo>
                <a:lnTo>
                  <a:pt x="12" y="676"/>
                </a:lnTo>
                <a:lnTo>
                  <a:pt x="20" y="704"/>
                </a:lnTo>
                <a:lnTo>
                  <a:pt x="30" y="732"/>
                </a:lnTo>
                <a:lnTo>
                  <a:pt x="44" y="760"/>
                </a:lnTo>
                <a:lnTo>
                  <a:pt x="58" y="788"/>
                </a:lnTo>
                <a:lnTo>
                  <a:pt x="76" y="814"/>
                </a:lnTo>
                <a:lnTo>
                  <a:pt x="94" y="840"/>
                </a:lnTo>
                <a:lnTo>
                  <a:pt x="114" y="866"/>
                </a:lnTo>
                <a:lnTo>
                  <a:pt x="138" y="890"/>
                </a:lnTo>
                <a:lnTo>
                  <a:pt x="162" y="914"/>
                </a:lnTo>
                <a:lnTo>
                  <a:pt x="188" y="938"/>
                </a:lnTo>
                <a:lnTo>
                  <a:pt x="216" y="960"/>
                </a:lnTo>
                <a:lnTo>
                  <a:pt x="246" y="980"/>
                </a:lnTo>
                <a:lnTo>
                  <a:pt x="278" y="1002"/>
                </a:lnTo>
                <a:lnTo>
                  <a:pt x="310" y="1020"/>
                </a:lnTo>
                <a:lnTo>
                  <a:pt x="346" y="1038"/>
                </a:lnTo>
                <a:lnTo>
                  <a:pt x="380" y="1056"/>
                </a:lnTo>
                <a:lnTo>
                  <a:pt x="418" y="1072"/>
                </a:lnTo>
                <a:lnTo>
                  <a:pt x="456" y="1088"/>
                </a:lnTo>
                <a:lnTo>
                  <a:pt x="496" y="1102"/>
                </a:lnTo>
                <a:lnTo>
                  <a:pt x="536" y="1116"/>
                </a:lnTo>
                <a:lnTo>
                  <a:pt x="578" y="1126"/>
                </a:lnTo>
                <a:lnTo>
                  <a:pt x="622" y="1138"/>
                </a:lnTo>
                <a:lnTo>
                  <a:pt x="666" y="1146"/>
                </a:lnTo>
                <a:lnTo>
                  <a:pt x="710" y="1154"/>
                </a:lnTo>
                <a:lnTo>
                  <a:pt x="756" y="1160"/>
                </a:lnTo>
                <a:lnTo>
                  <a:pt x="804" y="1166"/>
                </a:lnTo>
                <a:lnTo>
                  <a:pt x="850" y="1170"/>
                </a:lnTo>
                <a:lnTo>
                  <a:pt x="898" y="1172"/>
                </a:lnTo>
                <a:lnTo>
                  <a:pt x="948" y="1172"/>
                </a:lnTo>
                <a:lnTo>
                  <a:pt x="948" y="1172"/>
                </a:lnTo>
                <a:lnTo>
                  <a:pt x="996" y="1172"/>
                </a:lnTo>
                <a:lnTo>
                  <a:pt x="1044" y="1170"/>
                </a:lnTo>
                <a:lnTo>
                  <a:pt x="1092" y="1166"/>
                </a:lnTo>
                <a:lnTo>
                  <a:pt x="1138" y="1160"/>
                </a:lnTo>
                <a:lnTo>
                  <a:pt x="1184" y="1154"/>
                </a:lnTo>
                <a:lnTo>
                  <a:pt x="1228" y="1146"/>
                </a:lnTo>
                <a:lnTo>
                  <a:pt x="1272" y="1138"/>
                </a:lnTo>
                <a:lnTo>
                  <a:pt x="1316" y="1126"/>
                </a:lnTo>
                <a:lnTo>
                  <a:pt x="1358" y="1116"/>
                </a:lnTo>
                <a:lnTo>
                  <a:pt x="1398" y="1102"/>
                </a:lnTo>
                <a:lnTo>
                  <a:pt x="1438" y="1088"/>
                </a:lnTo>
                <a:lnTo>
                  <a:pt x="1476" y="1072"/>
                </a:lnTo>
                <a:lnTo>
                  <a:pt x="1514" y="1056"/>
                </a:lnTo>
                <a:lnTo>
                  <a:pt x="1550" y="1038"/>
                </a:lnTo>
                <a:lnTo>
                  <a:pt x="1584" y="1020"/>
                </a:lnTo>
                <a:lnTo>
                  <a:pt x="1616" y="1002"/>
                </a:lnTo>
                <a:lnTo>
                  <a:pt x="1648" y="980"/>
                </a:lnTo>
                <a:lnTo>
                  <a:pt x="1678" y="960"/>
                </a:lnTo>
                <a:lnTo>
                  <a:pt x="1706" y="938"/>
                </a:lnTo>
                <a:lnTo>
                  <a:pt x="1732" y="914"/>
                </a:lnTo>
                <a:lnTo>
                  <a:pt x="1756" y="890"/>
                </a:lnTo>
                <a:lnTo>
                  <a:pt x="1780" y="866"/>
                </a:lnTo>
                <a:lnTo>
                  <a:pt x="1800" y="840"/>
                </a:lnTo>
                <a:lnTo>
                  <a:pt x="1820" y="814"/>
                </a:lnTo>
                <a:lnTo>
                  <a:pt x="1836" y="788"/>
                </a:lnTo>
                <a:lnTo>
                  <a:pt x="1852" y="760"/>
                </a:lnTo>
                <a:lnTo>
                  <a:pt x="1864" y="732"/>
                </a:lnTo>
                <a:lnTo>
                  <a:pt x="1874" y="704"/>
                </a:lnTo>
                <a:lnTo>
                  <a:pt x="1884" y="676"/>
                </a:lnTo>
                <a:lnTo>
                  <a:pt x="1890" y="646"/>
                </a:lnTo>
                <a:lnTo>
                  <a:pt x="1892" y="616"/>
                </a:lnTo>
                <a:lnTo>
                  <a:pt x="1894" y="586"/>
                </a:lnTo>
                <a:lnTo>
                  <a:pt x="1894" y="586"/>
                </a:lnTo>
                <a:lnTo>
                  <a:pt x="1892" y="556"/>
                </a:lnTo>
                <a:lnTo>
                  <a:pt x="1890" y="526"/>
                </a:lnTo>
                <a:lnTo>
                  <a:pt x="1884" y="496"/>
                </a:lnTo>
                <a:lnTo>
                  <a:pt x="1874" y="468"/>
                </a:lnTo>
                <a:lnTo>
                  <a:pt x="1864" y="440"/>
                </a:lnTo>
                <a:lnTo>
                  <a:pt x="1852" y="412"/>
                </a:lnTo>
                <a:lnTo>
                  <a:pt x="1836" y="384"/>
                </a:lnTo>
                <a:lnTo>
                  <a:pt x="1820" y="358"/>
                </a:lnTo>
                <a:lnTo>
                  <a:pt x="1800" y="332"/>
                </a:lnTo>
                <a:lnTo>
                  <a:pt x="1780" y="306"/>
                </a:lnTo>
                <a:lnTo>
                  <a:pt x="1756" y="282"/>
                </a:lnTo>
                <a:lnTo>
                  <a:pt x="1732" y="258"/>
                </a:lnTo>
                <a:lnTo>
                  <a:pt x="1706" y="236"/>
                </a:lnTo>
                <a:lnTo>
                  <a:pt x="1678" y="214"/>
                </a:lnTo>
                <a:lnTo>
                  <a:pt x="1648" y="192"/>
                </a:lnTo>
                <a:lnTo>
                  <a:pt x="1616" y="172"/>
                </a:lnTo>
                <a:lnTo>
                  <a:pt x="1584" y="152"/>
                </a:lnTo>
                <a:lnTo>
                  <a:pt x="1550" y="134"/>
                </a:lnTo>
                <a:lnTo>
                  <a:pt x="1514" y="116"/>
                </a:lnTo>
                <a:lnTo>
                  <a:pt x="1476" y="100"/>
                </a:lnTo>
                <a:lnTo>
                  <a:pt x="1438" y="84"/>
                </a:lnTo>
                <a:lnTo>
                  <a:pt x="1398" y="70"/>
                </a:lnTo>
                <a:lnTo>
                  <a:pt x="1358" y="58"/>
                </a:lnTo>
                <a:lnTo>
                  <a:pt x="1316" y="46"/>
                </a:lnTo>
                <a:lnTo>
                  <a:pt x="1272" y="36"/>
                </a:lnTo>
                <a:lnTo>
                  <a:pt x="1228" y="26"/>
                </a:lnTo>
                <a:lnTo>
                  <a:pt x="1184" y="18"/>
                </a:lnTo>
                <a:lnTo>
                  <a:pt x="1138" y="12"/>
                </a:lnTo>
                <a:lnTo>
                  <a:pt x="1092" y="6"/>
                </a:lnTo>
                <a:lnTo>
                  <a:pt x="1044" y="2"/>
                </a:lnTo>
                <a:lnTo>
                  <a:pt x="996" y="0"/>
                </a:lnTo>
                <a:lnTo>
                  <a:pt x="948" y="0"/>
                </a:lnTo>
                <a:lnTo>
                  <a:pt x="948" y="0"/>
                </a:lnTo>
                <a:close/>
              </a:path>
            </a:pathLst>
          </a:custGeom>
          <a:solidFill>
            <a:schemeClr val="bg2">
              <a:lumMod val="25000"/>
            </a:schemeClr>
          </a:solidFill>
          <a:ln w="8">
            <a:solidFill>
              <a:srgbClr val="000000"/>
            </a:solidFill>
            <a:prstDash val="solid"/>
            <a:round/>
            <a:headEnd/>
            <a:tailEnd/>
          </a:ln>
          <a:effectLst>
            <a:outerShdw blurRad="165100" dist="63500" dir="5400000" sx="103000" sy="103000" algn="t" rotWithShape="0">
              <a:prstClr val="black">
                <a:alpha val="40000"/>
              </a:prstClr>
            </a:outerShdw>
          </a:effectLst>
          <a:scene3d>
            <a:camera prst="perspectiveRelaxed">
              <a:rot lat="18935215" lon="18111855" rev="3909539"/>
            </a:camera>
            <a:lightRig rig="chilly" dir="t"/>
          </a:scene3d>
          <a:sp3d extrusionH="127000" contourW="12700" prstMaterial="dkEdge">
            <a:bevelT/>
            <a:extrusionClr>
              <a:schemeClr val="bg1">
                <a:lumMod val="75000"/>
              </a:schemeClr>
            </a:extrusionClr>
            <a:contourClr>
              <a:schemeClr val="bg1">
                <a:lumMod val="75000"/>
              </a:schemeClr>
            </a:contourClr>
          </a:sp3d>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dirty="0">
              <a:solidFill>
                <a:prstClr val="black"/>
              </a:solidFill>
              <a:latin typeface="Calibri" pitchFamily="34" charset="0"/>
            </a:endParaRPr>
          </a:p>
        </p:txBody>
      </p:sp>
      <p:sp>
        <p:nvSpPr>
          <p:cNvPr id="10" name="Freeform 19"/>
          <p:cNvSpPr>
            <a:spLocks/>
          </p:cNvSpPr>
          <p:nvPr/>
        </p:nvSpPr>
        <p:spPr bwMode="auto">
          <a:xfrm flipH="1">
            <a:off x="4174960" y="3525562"/>
            <a:ext cx="397040" cy="377218"/>
          </a:xfrm>
          <a:custGeom>
            <a:avLst/>
            <a:gdLst/>
            <a:ahLst/>
            <a:cxnLst>
              <a:cxn ang="0">
                <a:pos x="906" y="0"/>
              </a:cxn>
              <a:cxn ang="0">
                <a:pos x="1002" y="18"/>
              </a:cxn>
              <a:cxn ang="0">
                <a:pos x="1168" y="40"/>
              </a:cxn>
              <a:cxn ang="0">
                <a:pos x="1320" y="84"/>
              </a:cxn>
              <a:cxn ang="0">
                <a:pos x="1454" y="142"/>
              </a:cxn>
              <a:cxn ang="0">
                <a:pos x="1568" y="216"/>
              </a:cxn>
              <a:cxn ang="0">
                <a:pos x="1660" y="302"/>
              </a:cxn>
              <a:cxn ang="0">
                <a:pos x="1722" y="400"/>
              </a:cxn>
              <a:cxn ang="0">
                <a:pos x="1756" y="504"/>
              </a:cxn>
              <a:cxn ang="0">
                <a:pos x="1760" y="588"/>
              </a:cxn>
              <a:cxn ang="0">
                <a:pos x="1734" y="696"/>
              </a:cxn>
              <a:cxn ang="0">
                <a:pos x="1676" y="796"/>
              </a:cxn>
              <a:cxn ang="0">
                <a:pos x="1588" y="886"/>
              </a:cxn>
              <a:cxn ang="0">
                <a:pos x="1476" y="964"/>
              </a:cxn>
              <a:cxn ang="0">
                <a:pos x="1344" y="1028"/>
              </a:cxn>
              <a:cxn ang="0">
                <a:pos x="1192" y="1074"/>
              </a:cxn>
              <a:cxn ang="0">
                <a:pos x="1026" y="1100"/>
              </a:cxn>
              <a:cxn ang="0">
                <a:pos x="894" y="1106"/>
              </a:cxn>
              <a:cxn ang="0">
                <a:pos x="720" y="1096"/>
              </a:cxn>
              <a:cxn ang="0">
                <a:pos x="556" y="1064"/>
              </a:cxn>
              <a:cxn ang="0">
                <a:pos x="410" y="1012"/>
              </a:cxn>
              <a:cxn ang="0">
                <a:pos x="282" y="946"/>
              </a:cxn>
              <a:cxn ang="0">
                <a:pos x="176" y="866"/>
              </a:cxn>
              <a:cxn ang="0">
                <a:pos x="96" y="772"/>
              </a:cxn>
              <a:cxn ang="0">
                <a:pos x="44" y="670"/>
              </a:cxn>
              <a:cxn ang="0">
                <a:pos x="28" y="560"/>
              </a:cxn>
              <a:cxn ang="0">
                <a:pos x="46" y="448"/>
              </a:cxn>
              <a:cxn ang="0">
                <a:pos x="46" y="406"/>
              </a:cxn>
              <a:cxn ang="0">
                <a:pos x="12" y="494"/>
              </a:cxn>
              <a:cxn ang="0">
                <a:pos x="0" y="586"/>
              </a:cxn>
              <a:cxn ang="0">
                <a:pos x="12" y="676"/>
              </a:cxn>
              <a:cxn ang="0">
                <a:pos x="58" y="788"/>
              </a:cxn>
              <a:cxn ang="0">
                <a:pos x="138" y="890"/>
              </a:cxn>
              <a:cxn ang="0">
                <a:pos x="246" y="980"/>
              </a:cxn>
              <a:cxn ang="0">
                <a:pos x="380" y="1056"/>
              </a:cxn>
              <a:cxn ang="0">
                <a:pos x="536" y="1116"/>
              </a:cxn>
              <a:cxn ang="0">
                <a:pos x="710" y="1154"/>
              </a:cxn>
              <a:cxn ang="0">
                <a:pos x="898" y="1172"/>
              </a:cxn>
              <a:cxn ang="0">
                <a:pos x="1044" y="1170"/>
              </a:cxn>
              <a:cxn ang="0">
                <a:pos x="1228" y="1146"/>
              </a:cxn>
              <a:cxn ang="0">
                <a:pos x="1398" y="1102"/>
              </a:cxn>
              <a:cxn ang="0">
                <a:pos x="1550" y="1038"/>
              </a:cxn>
              <a:cxn ang="0">
                <a:pos x="1678" y="960"/>
              </a:cxn>
              <a:cxn ang="0">
                <a:pos x="1780" y="866"/>
              </a:cxn>
              <a:cxn ang="0">
                <a:pos x="1852" y="760"/>
              </a:cxn>
              <a:cxn ang="0">
                <a:pos x="1890" y="646"/>
              </a:cxn>
              <a:cxn ang="0">
                <a:pos x="1892" y="556"/>
              </a:cxn>
              <a:cxn ang="0">
                <a:pos x="1864" y="440"/>
              </a:cxn>
              <a:cxn ang="0">
                <a:pos x="1800" y="332"/>
              </a:cxn>
              <a:cxn ang="0">
                <a:pos x="1706" y="236"/>
              </a:cxn>
              <a:cxn ang="0">
                <a:pos x="1584" y="152"/>
              </a:cxn>
              <a:cxn ang="0">
                <a:pos x="1438" y="84"/>
              </a:cxn>
              <a:cxn ang="0">
                <a:pos x="1272" y="36"/>
              </a:cxn>
              <a:cxn ang="0">
                <a:pos x="1092" y="6"/>
              </a:cxn>
              <a:cxn ang="0">
                <a:pos x="948" y="0"/>
              </a:cxn>
            </a:cxnLst>
            <a:rect l="0" t="0" r="r" b="b"/>
            <a:pathLst>
              <a:path w="1894" h="1172">
                <a:moveTo>
                  <a:pt x="948" y="0"/>
                </a:moveTo>
                <a:lnTo>
                  <a:pt x="948" y="0"/>
                </a:lnTo>
                <a:lnTo>
                  <a:pt x="906" y="0"/>
                </a:lnTo>
                <a:lnTo>
                  <a:pt x="906" y="0"/>
                </a:lnTo>
                <a:lnTo>
                  <a:pt x="916" y="14"/>
                </a:lnTo>
                <a:lnTo>
                  <a:pt x="916" y="14"/>
                </a:lnTo>
                <a:lnTo>
                  <a:pt x="960" y="14"/>
                </a:lnTo>
                <a:lnTo>
                  <a:pt x="1002" y="18"/>
                </a:lnTo>
                <a:lnTo>
                  <a:pt x="1044" y="22"/>
                </a:lnTo>
                <a:lnTo>
                  <a:pt x="1086" y="26"/>
                </a:lnTo>
                <a:lnTo>
                  <a:pt x="1128" y="32"/>
                </a:lnTo>
                <a:lnTo>
                  <a:pt x="1168" y="40"/>
                </a:lnTo>
                <a:lnTo>
                  <a:pt x="1206" y="50"/>
                </a:lnTo>
                <a:lnTo>
                  <a:pt x="1246" y="60"/>
                </a:lnTo>
                <a:lnTo>
                  <a:pt x="1282" y="70"/>
                </a:lnTo>
                <a:lnTo>
                  <a:pt x="1320" y="84"/>
                </a:lnTo>
                <a:lnTo>
                  <a:pt x="1354" y="96"/>
                </a:lnTo>
                <a:lnTo>
                  <a:pt x="1388" y="110"/>
                </a:lnTo>
                <a:lnTo>
                  <a:pt x="1422" y="126"/>
                </a:lnTo>
                <a:lnTo>
                  <a:pt x="1454" y="142"/>
                </a:lnTo>
                <a:lnTo>
                  <a:pt x="1484" y="160"/>
                </a:lnTo>
                <a:lnTo>
                  <a:pt x="1514" y="178"/>
                </a:lnTo>
                <a:lnTo>
                  <a:pt x="1542" y="196"/>
                </a:lnTo>
                <a:lnTo>
                  <a:pt x="1568" y="216"/>
                </a:lnTo>
                <a:lnTo>
                  <a:pt x="1594" y="236"/>
                </a:lnTo>
                <a:lnTo>
                  <a:pt x="1616" y="258"/>
                </a:lnTo>
                <a:lnTo>
                  <a:pt x="1638" y="280"/>
                </a:lnTo>
                <a:lnTo>
                  <a:pt x="1660" y="302"/>
                </a:lnTo>
                <a:lnTo>
                  <a:pt x="1678" y="326"/>
                </a:lnTo>
                <a:lnTo>
                  <a:pt x="1694" y="350"/>
                </a:lnTo>
                <a:lnTo>
                  <a:pt x="1710" y="374"/>
                </a:lnTo>
                <a:lnTo>
                  <a:pt x="1722" y="400"/>
                </a:lnTo>
                <a:lnTo>
                  <a:pt x="1734" y="424"/>
                </a:lnTo>
                <a:lnTo>
                  <a:pt x="1744" y="452"/>
                </a:lnTo>
                <a:lnTo>
                  <a:pt x="1750" y="478"/>
                </a:lnTo>
                <a:lnTo>
                  <a:pt x="1756" y="504"/>
                </a:lnTo>
                <a:lnTo>
                  <a:pt x="1760" y="532"/>
                </a:lnTo>
                <a:lnTo>
                  <a:pt x="1760" y="560"/>
                </a:lnTo>
                <a:lnTo>
                  <a:pt x="1760" y="560"/>
                </a:lnTo>
                <a:lnTo>
                  <a:pt x="1760" y="588"/>
                </a:lnTo>
                <a:lnTo>
                  <a:pt x="1756" y="616"/>
                </a:lnTo>
                <a:lnTo>
                  <a:pt x="1750" y="642"/>
                </a:lnTo>
                <a:lnTo>
                  <a:pt x="1744" y="670"/>
                </a:lnTo>
                <a:lnTo>
                  <a:pt x="1734" y="696"/>
                </a:lnTo>
                <a:lnTo>
                  <a:pt x="1722" y="722"/>
                </a:lnTo>
                <a:lnTo>
                  <a:pt x="1708" y="748"/>
                </a:lnTo>
                <a:lnTo>
                  <a:pt x="1692" y="772"/>
                </a:lnTo>
                <a:lnTo>
                  <a:pt x="1676" y="796"/>
                </a:lnTo>
                <a:lnTo>
                  <a:pt x="1656" y="820"/>
                </a:lnTo>
                <a:lnTo>
                  <a:pt x="1636" y="844"/>
                </a:lnTo>
                <a:lnTo>
                  <a:pt x="1612" y="866"/>
                </a:lnTo>
                <a:lnTo>
                  <a:pt x="1588" y="886"/>
                </a:lnTo>
                <a:lnTo>
                  <a:pt x="1562" y="908"/>
                </a:lnTo>
                <a:lnTo>
                  <a:pt x="1536" y="928"/>
                </a:lnTo>
                <a:lnTo>
                  <a:pt x="1506" y="946"/>
                </a:lnTo>
                <a:lnTo>
                  <a:pt x="1476" y="964"/>
                </a:lnTo>
                <a:lnTo>
                  <a:pt x="1446" y="982"/>
                </a:lnTo>
                <a:lnTo>
                  <a:pt x="1412" y="998"/>
                </a:lnTo>
                <a:lnTo>
                  <a:pt x="1378" y="1012"/>
                </a:lnTo>
                <a:lnTo>
                  <a:pt x="1344" y="1028"/>
                </a:lnTo>
                <a:lnTo>
                  <a:pt x="1308" y="1040"/>
                </a:lnTo>
                <a:lnTo>
                  <a:pt x="1270" y="1052"/>
                </a:lnTo>
                <a:lnTo>
                  <a:pt x="1232" y="1064"/>
                </a:lnTo>
                <a:lnTo>
                  <a:pt x="1192" y="1074"/>
                </a:lnTo>
                <a:lnTo>
                  <a:pt x="1152" y="1082"/>
                </a:lnTo>
                <a:lnTo>
                  <a:pt x="1110" y="1090"/>
                </a:lnTo>
                <a:lnTo>
                  <a:pt x="1068" y="1096"/>
                </a:lnTo>
                <a:lnTo>
                  <a:pt x="1026" y="1100"/>
                </a:lnTo>
                <a:lnTo>
                  <a:pt x="982" y="1104"/>
                </a:lnTo>
                <a:lnTo>
                  <a:pt x="938" y="1106"/>
                </a:lnTo>
                <a:lnTo>
                  <a:pt x="894" y="1106"/>
                </a:lnTo>
                <a:lnTo>
                  <a:pt x="894" y="1106"/>
                </a:lnTo>
                <a:lnTo>
                  <a:pt x="850" y="1106"/>
                </a:lnTo>
                <a:lnTo>
                  <a:pt x="806" y="1104"/>
                </a:lnTo>
                <a:lnTo>
                  <a:pt x="762" y="1100"/>
                </a:lnTo>
                <a:lnTo>
                  <a:pt x="720" y="1096"/>
                </a:lnTo>
                <a:lnTo>
                  <a:pt x="678" y="1090"/>
                </a:lnTo>
                <a:lnTo>
                  <a:pt x="636" y="1082"/>
                </a:lnTo>
                <a:lnTo>
                  <a:pt x="596" y="1074"/>
                </a:lnTo>
                <a:lnTo>
                  <a:pt x="556" y="1064"/>
                </a:lnTo>
                <a:lnTo>
                  <a:pt x="518" y="1052"/>
                </a:lnTo>
                <a:lnTo>
                  <a:pt x="480" y="1040"/>
                </a:lnTo>
                <a:lnTo>
                  <a:pt x="444" y="1028"/>
                </a:lnTo>
                <a:lnTo>
                  <a:pt x="410" y="1012"/>
                </a:lnTo>
                <a:lnTo>
                  <a:pt x="376" y="998"/>
                </a:lnTo>
                <a:lnTo>
                  <a:pt x="342" y="982"/>
                </a:lnTo>
                <a:lnTo>
                  <a:pt x="312" y="964"/>
                </a:lnTo>
                <a:lnTo>
                  <a:pt x="282" y="946"/>
                </a:lnTo>
                <a:lnTo>
                  <a:pt x="252" y="928"/>
                </a:lnTo>
                <a:lnTo>
                  <a:pt x="226" y="908"/>
                </a:lnTo>
                <a:lnTo>
                  <a:pt x="200" y="886"/>
                </a:lnTo>
                <a:lnTo>
                  <a:pt x="176" y="866"/>
                </a:lnTo>
                <a:lnTo>
                  <a:pt x="152" y="844"/>
                </a:lnTo>
                <a:lnTo>
                  <a:pt x="132" y="820"/>
                </a:lnTo>
                <a:lnTo>
                  <a:pt x="112" y="796"/>
                </a:lnTo>
                <a:lnTo>
                  <a:pt x="96" y="772"/>
                </a:lnTo>
                <a:lnTo>
                  <a:pt x="80" y="748"/>
                </a:lnTo>
                <a:lnTo>
                  <a:pt x="66" y="722"/>
                </a:lnTo>
                <a:lnTo>
                  <a:pt x="54" y="696"/>
                </a:lnTo>
                <a:lnTo>
                  <a:pt x="44" y="670"/>
                </a:lnTo>
                <a:lnTo>
                  <a:pt x="38" y="642"/>
                </a:lnTo>
                <a:lnTo>
                  <a:pt x="32" y="616"/>
                </a:lnTo>
                <a:lnTo>
                  <a:pt x="28" y="588"/>
                </a:lnTo>
                <a:lnTo>
                  <a:pt x="28" y="560"/>
                </a:lnTo>
                <a:lnTo>
                  <a:pt x="28" y="560"/>
                </a:lnTo>
                <a:lnTo>
                  <a:pt x="30" y="522"/>
                </a:lnTo>
                <a:lnTo>
                  <a:pt x="36" y="484"/>
                </a:lnTo>
                <a:lnTo>
                  <a:pt x="46" y="448"/>
                </a:lnTo>
                <a:lnTo>
                  <a:pt x="60" y="412"/>
                </a:lnTo>
                <a:lnTo>
                  <a:pt x="60" y="412"/>
                </a:lnTo>
                <a:lnTo>
                  <a:pt x="46" y="406"/>
                </a:lnTo>
                <a:lnTo>
                  <a:pt x="46" y="406"/>
                </a:lnTo>
                <a:lnTo>
                  <a:pt x="36" y="428"/>
                </a:lnTo>
                <a:lnTo>
                  <a:pt x="26" y="450"/>
                </a:lnTo>
                <a:lnTo>
                  <a:pt x="18" y="472"/>
                </a:lnTo>
                <a:lnTo>
                  <a:pt x="12" y="494"/>
                </a:lnTo>
                <a:lnTo>
                  <a:pt x="8" y="516"/>
                </a:lnTo>
                <a:lnTo>
                  <a:pt x="4" y="540"/>
                </a:lnTo>
                <a:lnTo>
                  <a:pt x="2" y="562"/>
                </a:lnTo>
                <a:lnTo>
                  <a:pt x="0" y="586"/>
                </a:lnTo>
                <a:lnTo>
                  <a:pt x="0" y="586"/>
                </a:lnTo>
                <a:lnTo>
                  <a:pt x="2" y="616"/>
                </a:lnTo>
                <a:lnTo>
                  <a:pt x="6" y="646"/>
                </a:lnTo>
                <a:lnTo>
                  <a:pt x="12" y="676"/>
                </a:lnTo>
                <a:lnTo>
                  <a:pt x="20" y="704"/>
                </a:lnTo>
                <a:lnTo>
                  <a:pt x="30" y="732"/>
                </a:lnTo>
                <a:lnTo>
                  <a:pt x="44" y="760"/>
                </a:lnTo>
                <a:lnTo>
                  <a:pt x="58" y="788"/>
                </a:lnTo>
                <a:lnTo>
                  <a:pt x="76" y="814"/>
                </a:lnTo>
                <a:lnTo>
                  <a:pt x="94" y="840"/>
                </a:lnTo>
                <a:lnTo>
                  <a:pt x="114" y="866"/>
                </a:lnTo>
                <a:lnTo>
                  <a:pt x="138" y="890"/>
                </a:lnTo>
                <a:lnTo>
                  <a:pt x="162" y="914"/>
                </a:lnTo>
                <a:lnTo>
                  <a:pt x="188" y="938"/>
                </a:lnTo>
                <a:lnTo>
                  <a:pt x="216" y="960"/>
                </a:lnTo>
                <a:lnTo>
                  <a:pt x="246" y="980"/>
                </a:lnTo>
                <a:lnTo>
                  <a:pt x="278" y="1002"/>
                </a:lnTo>
                <a:lnTo>
                  <a:pt x="310" y="1020"/>
                </a:lnTo>
                <a:lnTo>
                  <a:pt x="346" y="1038"/>
                </a:lnTo>
                <a:lnTo>
                  <a:pt x="380" y="1056"/>
                </a:lnTo>
                <a:lnTo>
                  <a:pt x="418" y="1072"/>
                </a:lnTo>
                <a:lnTo>
                  <a:pt x="456" y="1088"/>
                </a:lnTo>
                <a:lnTo>
                  <a:pt x="496" y="1102"/>
                </a:lnTo>
                <a:lnTo>
                  <a:pt x="536" y="1116"/>
                </a:lnTo>
                <a:lnTo>
                  <a:pt x="578" y="1126"/>
                </a:lnTo>
                <a:lnTo>
                  <a:pt x="622" y="1138"/>
                </a:lnTo>
                <a:lnTo>
                  <a:pt x="666" y="1146"/>
                </a:lnTo>
                <a:lnTo>
                  <a:pt x="710" y="1154"/>
                </a:lnTo>
                <a:lnTo>
                  <a:pt x="756" y="1160"/>
                </a:lnTo>
                <a:lnTo>
                  <a:pt x="804" y="1166"/>
                </a:lnTo>
                <a:lnTo>
                  <a:pt x="850" y="1170"/>
                </a:lnTo>
                <a:lnTo>
                  <a:pt x="898" y="1172"/>
                </a:lnTo>
                <a:lnTo>
                  <a:pt x="948" y="1172"/>
                </a:lnTo>
                <a:lnTo>
                  <a:pt x="948" y="1172"/>
                </a:lnTo>
                <a:lnTo>
                  <a:pt x="996" y="1172"/>
                </a:lnTo>
                <a:lnTo>
                  <a:pt x="1044" y="1170"/>
                </a:lnTo>
                <a:lnTo>
                  <a:pt x="1092" y="1166"/>
                </a:lnTo>
                <a:lnTo>
                  <a:pt x="1138" y="1160"/>
                </a:lnTo>
                <a:lnTo>
                  <a:pt x="1184" y="1154"/>
                </a:lnTo>
                <a:lnTo>
                  <a:pt x="1228" y="1146"/>
                </a:lnTo>
                <a:lnTo>
                  <a:pt x="1272" y="1138"/>
                </a:lnTo>
                <a:lnTo>
                  <a:pt x="1316" y="1126"/>
                </a:lnTo>
                <a:lnTo>
                  <a:pt x="1358" y="1116"/>
                </a:lnTo>
                <a:lnTo>
                  <a:pt x="1398" y="1102"/>
                </a:lnTo>
                <a:lnTo>
                  <a:pt x="1438" y="1088"/>
                </a:lnTo>
                <a:lnTo>
                  <a:pt x="1476" y="1072"/>
                </a:lnTo>
                <a:lnTo>
                  <a:pt x="1514" y="1056"/>
                </a:lnTo>
                <a:lnTo>
                  <a:pt x="1550" y="1038"/>
                </a:lnTo>
                <a:lnTo>
                  <a:pt x="1584" y="1020"/>
                </a:lnTo>
                <a:lnTo>
                  <a:pt x="1616" y="1002"/>
                </a:lnTo>
                <a:lnTo>
                  <a:pt x="1648" y="980"/>
                </a:lnTo>
                <a:lnTo>
                  <a:pt x="1678" y="960"/>
                </a:lnTo>
                <a:lnTo>
                  <a:pt x="1706" y="938"/>
                </a:lnTo>
                <a:lnTo>
                  <a:pt x="1732" y="914"/>
                </a:lnTo>
                <a:lnTo>
                  <a:pt x="1756" y="890"/>
                </a:lnTo>
                <a:lnTo>
                  <a:pt x="1780" y="866"/>
                </a:lnTo>
                <a:lnTo>
                  <a:pt x="1800" y="840"/>
                </a:lnTo>
                <a:lnTo>
                  <a:pt x="1820" y="814"/>
                </a:lnTo>
                <a:lnTo>
                  <a:pt x="1836" y="788"/>
                </a:lnTo>
                <a:lnTo>
                  <a:pt x="1852" y="760"/>
                </a:lnTo>
                <a:lnTo>
                  <a:pt x="1864" y="732"/>
                </a:lnTo>
                <a:lnTo>
                  <a:pt x="1874" y="704"/>
                </a:lnTo>
                <a:lnTo>
                  <a:pt x="1884" y="676"/>
                </a:lnTo>
                <a:lnTo>
                  <a:pt x="1890" y="646"/>
                </a:lnTo>
                <a:lnTo>
                  <a:pt x="1892" y="616"/>
                </a:lnTo>
                <a:lnTo>
                  <a:pt x="1894" y="586"/>
                </a:lnTo>
                <a:lnTo>
                  <a:pt x="1894" y="586"/>
                </a:lnTo>
                <a:lnTo>
                  <a:pt x="1892" y="556"/>
                </a:lnTo>
                <a:lnTo>
                  <a:pt x="1890" y="526"/>
                </a:lnTo>
                <a:lnTo>
                  <a:pt x="1884" y="496"/>
                </a:lnTo>
                <a:lnTo>
                  <a:pt x="1874" y="468"/>
                </a:lnTo>
                <a:lnTo>
                  <a:pt x="1864" y="440"/>
                </a:lnTo>
                <a:lnTo>
                  <a:pt x="1852" y="412"/>
                </a:lnTo>
                <a:lnTo>
                  <a:pt x="1836" y="384"/>
                </a:lnTo>
                <a:lnTo>
                  <a:pt x="1820" y="358"/>
                </a:lnTo>
                <a:lnTo>
                  <a:pt x="1800" y="332"/>
                </a:lnTo>
                <a:lnTo>
                  <a:pt x="1780" y="306"/>
                </a:lnTo>
                <a:lnTo>
                  <a:pt x="1756" y="282"/>
                </a:lnTo>
                <a:lnTo>
                  <a:pt x="1732" y="258"/>
                </a:lnTo>
                <a:lnTo>
                  <a:pt x="1706" y="236"/>
                </a:lnTo>
                <a:lnTo>
                  <a:pt x="1678" y="214"/>
                </a:lnTo>
                <a:lnTo>
                  <a:pt x="1648" y="192"/>
                </a:lnTo>
                <a:lnTo>
                  <a:pt x="1616" y="172"/>
                </a:lnTo>
                <a:lnTo>
                  <a:pt x="1584" y="152"/>
                </a:lnTo>
                <a:lnTo>
                  <a:pt x="1550" y="134"/>
                </a:lnTo>
                <a:lnTo>
                  <a:pt x="1514" y="116"/>
                </a:lnTo>
                <a:lnTo>
                  <a:pt x="1476" y="100"/>
                </a:lnTo>
                <a:lnTo>
                  <a:pt x="1438" y="84"/>
                </a:lnTo>
                <a:lnTo>
                  <a:pt x="1398" y="70"/>
                </a:lnTo>
                <a:lnTo>
                  <a:pt x="1358" y="58"/>
                </a:lnTo>
                <a:lnTo>
                  <a:pt x="1316" y="46"/>
                </a:lnTo>
                <a:lnTo>
                  <a:pt x="1272" y="36"/>
                </a:lnTo>
                <a:lnTo>
                  <a:pt x="1228" y="26"/>
                </a:lnTo>
                <a:lnTo>
                  <a:pt x="1184" y="18"/>
                </a:lnTo>
                <a:lnTo>
                  <a:pt x="1138" y="12"/>
                </a:lnTo>
                <a:lnTo>
                  <a:pt x="1092" y="6"/>
                </a:lnTo>
                <a:lnTo>
                  <a:pt x="1044" y="2"/>
                </a:lnTo>
                <a:lnTo>
                  <a:pt x="996" y="0"/>
                </a:lnTo>
                <a:lnTo>
                  <a:pt x="948" y="0"/>
                </a:lnTo>
                <a:lnTo>
                  <a:pt x="948" y="0"/>
                </a:lnTo>
                <a:close/>
              </a:path>
            </a:pathLst>
          </a:custGeom>
          <a:solidFill>
            <a:schemeClr val="bg2">
              <a:lumMod val="25000"/>
            </a:schemeClr>
          </a:solidFill>
          <a:ln w="8">
            <a:solidFill>
              <a:srgbClr val="000000"/>
            </a:solidFill>
            <a:prstDash val="solid"/>
            <a:round/>
            <a:headEnd/>
            <a:tailEnd/>
          </a:ln>
          <a:effectLst>
            <a:outerShdw blurRad="165100" dist="63500" dir="5400000" sx="103000" sy="103000" algn="t" rotWithShape="0">
              <a:prstClr val="black">
                <a:alpha val="40000"/>
              </a:prstClr>
            </a:outerShdw>
          </a:effectLst>
          <a:scene3d>
            <a:camera prst="perspectiveRelaxed">
              <a:rot lat="18935215" lon="18111855" rev="3909539"/>
            </a:camera>
            <a:lightRig rig="chilly" dir="t"/>
          </a:scene3d>
          <a:sp3d extrusionH="127000" contourW="12700" prstMaterial="dkEdge">
            <a:bevelT/>
            <a:extrusionClr>
              <a:schemeClr val="bg1">
                <a:lumMod val="75000"/>
              </a:schemeClr>
            </a:extrusionClr>
            <a:contourClr>
              <a:schemeClr val="bg1">
                <a:lumMod val="75000"/>
              </a:schemeClr>
            </a:contourClr>
          </a:sp3d>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dirty="0">
              <a:solidFill>
                <a:prstClr val="black"/>
              </a:solidFill>
              <a:latin typeface="Calibri" pitchFamily="34" charset="0"/>
            </a:endParaRPr>
          </a:p>
        </p:txBody>
      </p:sp>
      <p:sp>
        <p:nvSpPr>
          <p:cNvPr id="11" name="Freeform 19"/>
          <p:cNvSpPr>
            <a:spLocks/>
          </p:cNvSpPr>
          <p:nvPr/>
        </p:nvSpPr>
        <p:spPr bwMode="auto">
          <a:xfrm flipH="1">
            <a:off x="4154904" y="5254098"/>
            <a:ext cx="397040" cy="377218"/>
          </a:xfrm>
          <a:custGeom>
            <a:avLst/>
            <a:gdLst/>
            <a:ahLst/>
            <a:cxnLst>
              <a:cxn ang="0">
                <a:pos x="906" y="0"/>
              </a:cxn>
              <a:cxn ang="0">
                <a:pos x="1002" y="18"/>
              </a:cxn>
              <a:cxn ang="0">
                <a:pos x="1168" y="40"/>
              </a:cxn>
              <a:cxn ang="0">
                <a:pos x="1320" y="84"/>
              </a:cxn>
              <a:cxn ang="0">
                <a:pos x="1454" y="142"/>
              </a:cxn>
              <a:cxn ang="0">
                <a:pos x="1568" y="216"/>
              </a:cxn>
              <a:cxn ang="0">
                <a:pos x="1660" y="302"/>
              </a:cxn>
              <a:cxn ang="0">
                <a:pos x="1722" y="400"/>
              </a:cxn>
              <a:cxn ang="0">
                <a:pos x="1756" y="504"/>
              </a:cxn>
              <a:cxn ang="0">
                <a:pos x="1760" y="588"/>
              </a:cxn>
              <a:cxn ang="0">
                <a:pos x="1734" y="696"/>
              </a:cxn>
              <a:cxn ang="0">
                <a:pos x="1676" y="796"/>
              </a:cxn>
              <a:cxn ang="0">
                <a:pos x="1588" y="886"/>
              </a:cxn>
              <a:cxn ang="0">
                <a:pos x="1476" y="964"/>
              </a:cxn>
              <a:cxn ang="0">
                <a:pos x="1344" y="1028"/>
              </a:cxn>
              <a:cxn ang="0">
                <a:pos x="1192" y="1074"/>
              </a:cxn>
              <a:cxn ang="0">
                <a:pos x="1026" y="1100"/>
              </a:cxn>
              <a:cxn ang="0">
                <a:pos x="894" y="1106"/>
              </a:cxn>
              <a:cxn ang="0">
                <a:pos x="720" y="1096"/>
              </a:cxn>
              <a:cxn ang="0">
                <a:pos x="556" y="1064"/>
              </a:cxn>
              <a:cxn ang="0">
                <a:pos x="410" y="1012"/>
              </a:cxn>
              <a:cxn ang="0">
                <a:pos x="282" y="946"/>
              </a:cxn>
              <a:cxn ang="0">
                <a:pos x="176" y="866"/>
              </a:cxn>
              <a:cxn ang="0">
                <a:pos x="96" y="772"/>
              </a:cxn>
              <a:cxn ang="0">
                <a:pos x="44" y="670"/>
              </a:cxn>
              <a:cxn ang="0">
                <a:pos x="28" y="560"/>
              </a:cxn>
              <a:cxn ang="0">
                <a:pos x="46" y="448"/>
              </a:cxn>
              <a:cxn ang="0">
                <a:pos x="46" y="406"/>
              </a:cxn>
              <a:cxn ang="0">
                <a:pos x="12" y="494"/>
              </a:cxn>
              <a:cxn ang="0">
                <a:pos x="0" y="586"/>
              </a:cxn>
              <a:cxn ang="0">
                <a:pos x="12" y="676"/>
              </a:cxn>
              <a:cxn ang="0">
                <a:pos x="58" y="788"/>
              </a:cxn>
              <a:cxn ang="0">
                <a:pos x="138" y="890"/>
              </a:cxn>
              <a:cxn ang="0">
                <a:pos x="246" y="980"/>
              </a:cxn>
              <a:cxn ang="0">
                <a:pos x="380" y="1056"/>
              </a:cxn>
              <a:cxn ang="0">
                <a:pos x="536" y="1116"/>
              </a:cxn>
              <a:cxn ang="0">
                <a:pos x="710" y="1154"/>
              </a:cxn>
              <a:cxn ang="0">
                <a:pos x="898" y="1172"/>
              </a:cxn>
              <a:cxn ang="0">
                <a:pos x="1044" y="1170"/>
              </a:cxn>
              <a:cxn ang="0">
                <a:pos x="1228" y="1146"/>
              </a:cxn>
              <a:cxn ang="0">
                <a:pos x="1398" y="1102"/>
              </a:cxn>
              <a:cxn ang="0">
                <a:pos x="1550" y="1038"/>
              </a:cxn>
              <a:cxn ang="0">
                <a:pos x="1678" y="960"/>
              </a:cxn>
              <a:cxn ang="0">
                <a:pos x="1780" y="866"/>
              </a:cxn>
              <a:cxn ang="0">
                <a:pos x="1852" y="760"/>
              </a:cxn>
              <a:cxn ang="0">
                <a:pos x="1890" y="646"/>
              </a:cxn>
              <a:cxn ang="0">
                <a:pos x="1892" y="556"/>
              </a:cxn>
              <a:cxn ang="0">
                <a:pos x="1864" y="440"/>
              </a:cxn>
              <a:cxn ang="0">
                <a:pos x="1800" y="332"/>
              </a:cxn>
              <a:cxn ang="0">
                <a:pos x="1706" y="236"/>
              </a:cxn>
              <a:cxn ang="0">
                <a:pos x="1584" y="152"/>
              </a:cxn>
              <a:cxn ang="0">
                <a:pos x="1438" y="84"/>
              </a:cxn>
              <a:cxn ang="0">
                <a:pos x="1272" y="36"/>
              </a:cxn>
              <a:cxn ang="0">
                <a:pos x="1092" y="6"/>
              </a:cxn>
              <a:cxn ang="0">
                <a:pos x="948" y="0"/>
              </a:cxn>
            </a:cxnLst>
            <a:rect l="0" t="0" r="r" b="b"/>
            <a:pathLst>
              <a:path w="1894" h="1172">
                <a:moveTo>
                  <a:pt x="948" y="0"/>
                </a:moveTo>
                <a:lnTo>
                  <a:pt x="948" y="0"/>
                </a:lnTo>
                <a:lnTo>
                  <a:pt x="906" y="0"/>
                </a:lnTo>
                <a:lnTo>
                  <a:pt x="906" y="0"/>
                </a:lnTo>
                <a:lnTo>
                  <a:pt x="916" y="14"/>
                </a:lnTo>
                <a:lnTo>
                  <a:pt x="916" y="14"/>
                </a:lnTo>
                <a:lnTo>
                  <a:pt x="960" y="14"/>
                </a:lnTo>
                <a:lnTo>
                  <a:pt x="1002" y="18"/>
                </a:lnTo>
                <a:lnTo>
                  <a:pt x="1044" y="22"/>
                </a:lnTo>
                <a:lnTo>
                  <a:pt x="1086" y="26"/>
                </a:lnTo>
                <a:lnTo>
                  <a:pt x="1128" y="32"/>
                </a:lnTo>
                <a:lnTo>
                  <a:pt x="1168" y="40"/>
                </a:lnTo>
                <a:lnTo>
                  <a:pt x="1206" y="50"/>
                </a:lnTo>
                <a:lnTo>
                  <a:pt x="1246" y="60"/>
                </a:lnTo>
                <a:lnTo>
                  <a:pt x="1282" y="70"/>
                </a:lnTo>
                <a:lnTo>
                  <a:pt x="1320" y="84"/>
                </a:lnTo>
                <a:lnTo>
                  <a:pt x="1354" y="96"/>
                </a:lnTo>
                <a:lnTo>
                  <a:pt x="1388" y="110"/>
                </a:lnTo>
                <a:lnTo>
                  <a:pt x="1422" y="126"/>
                </a:lnTo>
                <a:lnTo>
                  <a:pt x="1454" y="142"/>
                </a:lnTo>
                <a:lnTo>
                  <a:pt x="1484" y="160"/>
                </a:lnTo>
                <a:lnTo>
                  <a:pt x="1514" y="178"/>
                </a:lnTo>
                <a:lnTo>
                  <a:pt x="1542" y="196"/>
                </a:lnTo>
                <a:lnTo>
                  <a:pt x="1568" y="216"/>
                </a:lnTo>
                <a:lnTo>
                  <a:pt x="1594" y="236"/>
                </a:lnTo>
                <a:lnTo>
                  <a:pt x="1616" y="258"/>
                </a:lnTo>
                <a:lnTo>
                  <a:pt x="1638" y="280"/>
                </a:lnTo>
                <a:lnTo>
                  <a:pt x="1660" y="302"/>
                </a:lnTo>
                <a:lnTo>
                  <a:pt x="1678" y="326"/>
                </a:lnTo>
                <a:lnTo>
                  <a:pt x="1694" y="350"/>
                </a:lnTo>
                <a:lnTo>
                  <a:pt x="1710" y="374"/>
                </a:lnTo>
                <a:lnTo>
                  <a:pt x="1722" y="400"/>
                </a:lnTo>
                <a:lnTo>
                  <a:pt x="1734" y="424"/>
                </a:lnTo>
                <a:lnTo>
                  <a:pt x="1744" y="452"/>
                </a:lnTo>
                <a:lnTo>
                  <a:pt x="1750" y="478"/>
                </a:lnTo>
                <a:lnTo>
                  <a:pt x="1756" y="504"/>
                </a:lnTo>
                <a:lnTo>
                  <a:pt x="1760" y="532"/>
                </a:lnTo>
                <a:lnTo>
                  <a:pt x="1760" y="560"/>
                </a:lnTo>
                <a:lnTo>
                  <a:pt x="1760" y="560"/>
                </a:lnTo>
                <a:lnTo>
                  <a:pt x="1760" y="588"/>
                </a:lnTo>
                <a:lnTo>
                  <a:pt x="1756" y="616"/>
                </a:lnTo>
                <a:lnTo>
                  <a:pt x="1750" y="642"/>
                </a:lnTo>
                <a:lnTo>
                  <a:pt x="1744" y="670"/>
                </a:lnTo>
                <a:lnTo>
                  <a:pt x="1734" y="696"/>
                </a:lnTo>
                <a:lnTo>
                  <a:pt x="1722" y="722"/>
                </a:lnTo>
                <a:lnTo>
                  <a:pt x="1708" y="748"/>
                </a:lnTo>
                <a:lnTo>
                  <a:pt x="1692" y="772"/>
                </a:lnTo>
                <a:lnTo>
                  <a:pt x="1676" y="796"/>
                </a:lnTo>
                <a:lnTo>
                  <a:pt x="1656" y="820"/>
                </a:lnTo>
                <a:lnTo>
                  <a:pt x="1636" y="844"/>
                </a:lnTo>
                <a:lnTo>
                  <a:pt x="1612" y="866"/>
                </a:lnTo>
                <a:lnTo>
                  <a:pt x="1588" y="886"/>
                </a:lnTo>
                <a:lnTo>
                  <a:pt x="1562" y="908"/>
                </a:lnTo>
                <a:lnTo>
                  <a:pt x="1536" y="928"/>
                </a:lnTo>
                <a:lnTo>
                  <a:pt x="1506" y="946"/>
                </a:lnTo>
                <a:lnTo>
                  <a:pt x="1476" y="964"/>
                </a:lnTo>
                <a:lnTo>
                  <a:pt x="1446" y="982"/>
                </a:lnTo>
                <a:lnTo>
                  <a:pt x="1412" y="998"/>
                </a:lnTo>
                <a:lnTo>
                  <a:pt x="1378" y="1012"/>
                </a:lnTo>
                <a:lnTo>
                  <a:pt x="1344" y="1028"/>
                </a:lnTo>
                <a:lnTo>
                  <a:pt x="1308" y="1040"/>
                </a:lnTo>
                <a:lnTo>
                  <a:pt x="1270" y="1052"/>
                </a:lnTo>
                <a:lnTo>
                  <a:pt x="1232" y="1064"/>
                </a:lnTo>
                <a:lnTo>
                  <a:pt x="1192" y="1074"/>
                </a:lnTo>
                <a:lnTo>
                  <a:pt x="1152" y="1082"/>
                </a:lnTo>
                <a:lnTo>
                  <a:pt x="1110" y="1090"/>
                </a:lnTo>
                <a:lnTo>
                  <a:pt x="1068" y="1096"/>
                </a:lnTo>
                <a:lnTo>
                  <a:pt x="1026" y="1100"/>
                </a:lnTo>
                <a:lnTo>
                  <a:pt x="982" y="1104"/>
                </a:lnTo>
                <a:lnTo>
                  <a:pt x="938" y="1106"/>
                </a:lnTo>
                <a:lnTo>
                  <a:pt x="894" y="1106"/>
                </a:lnTo>
                <a:lnTo>
                  <a:pt x="894" y="1106"/>
                </a:lnTo>
                <a:lnTo>
                  <a:pt x="850" y="1106"/>
                </a:lnTo>
                <a:lnTo>
                  <a:pt x="806" y="1104"/>
                </a:lnTo>
                <a:lnTo>
                  <a:pt x="762" y="1100"/>
                </a:lnTo>
                <a:lnTo>
                  <a:pt x="720" y="1096"/>
                </a:lnTo>
                <a:lnTo>
                  <a:pt x="678" y="1090"/>
                </a:lnTo>
                <a:lnTo>
                  <a:pt x="636" y="1082"/>
                </a:lnTo>
                <a:lnTo>
                  <a:pt x="596" y="1074"/>
                </a:lnTo>
                <a:lnTo>
                  <a:pt x="556" y="1064"/>
                </a:lnTo>
                <a:lnTo>
                  <a:pt x="518" y="1052"/>
                </a:lnTo>
                <a:lnTo>
                  <a:pt x="480" y="1040"/>
                </a:lnTo>
                <a:lnTo>
                  <a:pt x="444" y="1028"/>
                </a:lnTo>
                <a:lnTo>
                  <a:pt x="410" y="1012"/>
                </a:lnTo>
                <a:lnTo>
                  <a:pt x="376" y="998"/>
                </a:lnTo>
                <a:lnTo>
                  <a:pt x="342" y="982"/>
                </a:lnTo>
                <a:lnTo>
                  <a:pt x="312" y="964"/>
                </a:lnTo>
                <a:lnTo>
                  <a:pt x="282" y="946"/>
                </a:lnTo>
                <a:lnTo>
                  <a:pt x="252" y="928"/>
                </a:lnTo>
                <a:lnTo>
                  <a:pt x="226" y="908"/>
                </a:lnTo>
                <a:lnTo>
                  <a:pt x="200" y="886"/>
                </a:lnTo>
                <a:lnTo>
                  <a:pt x="176" y="866"/>
                </a:lnTo>
                <a:lnTo>
                  <a:pt x="152" y="844"/>
                </a:lnTo>
                <a:lnTo>
                  <a:pt x="132" y="820"/>
                </a:lnTo>
                <a:lnTo>
                  <a:pt x="112" y="796"/>
                </a:lnTo>
                <a:lnTo>
                  <a:pt x="96" y="772"/>
                </a:lnTo>
                <a:lnTo>
                  <a:pt x="80" y="748"/>
                </a:lnTo>
                <a:lnTo>
                  <a:pt x="66" y="722"/>
                </a:lnTo>
                <a:lnTo>
                  <a:pt x="54" y="696"/>
                </a:lnTo>
                <a:lnTo>
                  <a:pt x="44" y="670"/>
                </a:lnTo>
                <a:lnTo>
                  <a:pt x="38" y="642"/>
                </a:lnTo>
                <a:lnTo>
                  <a:pt x="32" y="616"/>
                </a:lnTo>
                <a:lnTo>
                  <a:pt x="28" y="588"/>
                </a:lnTo>
                <a:lnTo>
                  <a:pt x="28" y="560"/>
                </a:lnTo>
                <a:lnTo>
                  <a:pt x="28" y="560"/>
                </a:lnTo>
                <a:lnTo>
                  <a:pt x="30" y="522"/>
                </a:lnTo>
                <a:lnTo>
                  <a:pt x="36" y="484"/>
                </a:lnTo>
                <a:lnTo>
                  <a:pt x="46" y="448"/>
                </a:lnTo>
                <a:lnTo>
                  <a:pt x="60" y="412"/>
                </a:lnTo>
                <a:lnTo>
                  <a:pt x="60" y="412"/>
                </a:lnTo>
                <a:lnTo>
                  <a:pt x="46" y="406"/>
                </a:lnTo>
                <a:lnTo>
                  <a:pt x="46" y="406"/>
                </a:lnTo>
                <a:lnTo>
                  <a:pt x="36" y="428"/>
                </a:lnTo>
                <a:lnTo>
                  <a:pt x="26" y="450"/>
                </a:lnTo>
                <a:lnTo>
                  <a:pt x="18" y="472"/>
                </a:lnTo>
                <a:lnTo>
                  <a:pt x="12" y="494"/>
                </a:lnTo>
                <a:lnTo>
                  <a:pt x="8" y="516"/>
                </a:lnTo>
                <a:lnTo>
                  <a:pt x="4" y="540"/>
                </a:lnTo>
                <a:lnTo>
                  <a:pt x="2" y="562"/>
                </a:lnTo>
                <a:lnTo>
                  <a:pt x="0" y="586"/>
                </a:lnTo>
                <a:lnTo>
                  <a:pt x="0" y="586"/>
                </a:lnTo>
                <a:lnTo>
                  <a:pt x="2" y="616"/>
                </a:lnTo>
                <a:lnTo>
                  <a:pt x="6" y="646"/>
                </a:lnTo>
                <a:lnTo>
                  <a:pt x="12" y="676"/>
                </a:lnTo>
                <a:lnTo>
                  <a:pt x="20" y="704"/>
                </a:lnTo>
                <a:lnTo>
                  <a:pt x="30" y="732"/>
                </a:lnTo>
                <a:lnTo>
                  <a:pt x="44" y="760"/>
                </a:lnTo>
                <a:lnTo>
                  <a:pt x="58" y="788"/>
                </a:lnTo>
                <a:lnTo>
                  <a:pt x="76" y="814"/>
                </a:lnTo>
                <a:lnTo>
                  <a:pt x="94" y="840"/>
                </a:lnTo>
                <a:lnTo>
                  <a:pt x="114" y="866"/>
                </a:lnTo>
                <a:lnTo>
                  <a:pt x="138" y="890"/>
                </a:lnTo>
                <a:lnTo>
                  <a:pt x="162" y="914"/>
                </a:lnTo>
                <a:lnTo>
                  <a:pt x="188" y="938"/>
                </a:lnTo>
                <a:lnTo>
                  <a:pt x="216" y="960"/>
                </a:lnTo>
                <a:lnTo>
                  <a:pt x="246" y="980"/>
                </a:lnTo>
                <a:lnTo>
                  <a:pt x="278" y="1002"/>
                </a:lnTo>
                <a:lnTo>
                  <a:pt x="310" y="1020"/>
                </a:lnTo>
                <a:lnTo>
                  <a:pt x="346" y="1038"/>
                </a:lnTo>
                <a:lnTo>
                  <a:pt x="380" y="1056"/>
                </a:lnTo>
                <a:lnTo>
                  <a:pt x="418" y="1072"/>
                </a:lnTo>
                <a:lnTo>
                  <a:pt x="456" y="1088"/>
                </a:lnTo>
                <a:lnTo>
                  <a:pt x="496" y="1102"/>
                </a:lnTo>
                <a:lnTo>
                  <a:pt x="536" y="1116"/>
                </a:lnTo>
                <a:lnTo>
                  <a:pt x="578" y="1126"/>
                </a:lnTo>
                <a:lnTo>
                  <a:pt x="622" y="1138"/>
                </a:lnTo>
                <a:lnTo>
                  <a:pt x="666" y="1146"/>
                </a:lnTo>
                <a:lnTo>
                  <a:pt x="710" y="1154"/>
                </a:lnTo>
                <a:lnTo>
                  <a:pt x="756" y="1160"/>
                </a:lnTo>
                <a:lnTo>
                  <a:pt x="804" y="1166"/>
                </a:lnTo>
                <a:lnTo>
                  <a:pt x="850" y="1170"/>
                </a:lnTo>
                <a:lnTo>
                  <a:pt x="898" y="1172"/>
                </a:lnTo>
                <a:lnTo>
                  <a:pt x="948" y="1172"/>
                </a:lnTo>
                <a:lnTo>
                  <a:pt x="948" y="1172"/>
                </a:lnTo>
                <a:lnTo>
                  <a:pt x="996" y="1172"/>
                </a:lnTo>
                <a:lnTo>
                  <a:pt x="1044" y="1170"/>
                </a:lnTo>
                <a:lnTo>
                  <a:pt x="1092" y="1166"/>
                </a:lnTo>
                <a:lnTo>
                  <a:pt x="1138" y="1160"/>
                </a:lnTo>
                <a:lnTo>
                  <a:pt x="1184" y="1154"/>
                </a:lnTo>
                <a:lnTo>
                  <a:pt x="1228" y="1146"/>
                </a:lnTo>
                <a:lnTo>
                  <a:pt x="1272" y="1138"/>
                </a:lnTo>
                <a:lnTo>
                  <a:pt x="1316" y="1126"/>
                </a:lnTo>
                <a:lnTo>
                  <a:pt x="1358" y="1116"/>
                </a:lnTo>
                <a:lnTo>
                  <a:pt x="1398" y="1102"/>
                </a:lnTo>
                <a:lnTo>
                  <a:pt x="1438" y="1088"/>
                </a:lnTo>
                <a:lnTo>
                  <a:pt x="1476" y="1072"/>
                </a:lnTo>
                <a:lnTo>
                  <a:pt x="1514" y="1056"/>
                </a:lnTo>
                <a:lnTo>
                  <a:pt x="1550" y="1038"/>
                </a:lnTo>
                <a:lnTo>
                  <a:pt x="1584" y="1020"/>
                </a:lnTo>
                <a:lnTo>
                  <a:pt x="1616" y="1002"/>
                </a:lnTo>
                <a:lnTo>
                  <a:pt x="1648" y="980"/>
                </a:lnTo>
                <a:lnTo>
                  <a:pt x="1678" y="960"/>
                </a:lnTo>
                <a:lnTo>
                  <a:pt x="1706" y="938"/>
                </a:lnTo>
                <a:lnTo>
                  <a:pt x="1732" y="914"/>
                </a:lnTo>
                <a:lnTo>
                  <a:pt x="1756" y="890"/>
                </a:lnTo>
                <a:lnTo>
                  <a:pt x="1780" y="866"/>
                </a:lnTo>
                <a:lnTo>
                  <a:pt x="1800" y="840"/>
                </a:lnTo>
                <a:lnTo>
                  <a:pt x="1820" y="814"/>
                </a:lnTo>
                <a:lnTo>
                  <a:pt x="1836" y="788"/>
                </a:lnTo>
                <a:lnTo>
                  <a:pt x="1852" y="760"/>
                </a:lnTo>
                <a:lnTo>
                  <a:pt x="1864" y="732"/>
                </a:lnTo>
                <a:lnTo>
                  <a:pt x="1874" y="704"/>
                </a:lnTo>
                <a:lnTo>
                  <a:pt x="1884" y="676"/>
                </a:lnTo>
                <a:lnTo>
                  <a:pt x="1890" y="646"/>
                </a:lnTo>
                <a:lnTo>
                  <a:pt x="1892" y="616"/>
                </a:lnTo>
                <a:lnTo>
                  <a:pt x="1894" y="586"/>
                </a:lnTo>
                <a:lnTo>
                  <a:pt x="1894" y="586"/>
                </a:lnTo>
                <a:lnTo>
                  <a:pt x="1892" y="556"/>
                </a:lnTo>
                <a:lnTo>
                  <a:pt x="1890" y="526"/>
                </a:lnTo>
                <a:lnTo>
                  <a:pt x="1884" y="496"/>
                </a:lnTo>
                <a:lnTo>
                  <a:pt x="1874" y="468"/>
                </a:lnTo>
                <a:lnTo>
                  <a:pt x="1864" y="440"/>
                </a:lnTo>
                <a:lnTo>
                  <a:pt x="1852" y="412"/>
                </a:lnTo>
                <a:lnTo>
                  <a:pt x="1836" y="384"/>
                </a:lnTo>
                <a:lnTo>
                  <a:pt x="1820" y="358"/>
                </a:lnTo>
                <a:lnTo>
                  <a:pt x="1800" y="332"/>
                </a:lnTo>
                <a:lnTo>
                  <a:pt x="1780" y="306"/>
                </a:lnTo>
                <a:lnTo>
                  <a:pt x="1756" y="282"/>
                </a:lnTo>
                <a:lnTo>
                  <a:pt x="1732" y="258"/>
                </a:lnTo>
                <a:lnTo>
                  <a:pt x="1706" y="236"/>
                </a:lnTo>
                <a:lnTo>
                  <a:pt x="1678" y="214"/>
                </a:lnTo>
                <a:lnTo>
                  <a:pt x="1648" y="192"/>
                </a:lnTo>
                <a:lnTo>
                  <a:pt x="1616" y="172"/>
                </a:lnTo>
                <a:lnTo>
                  <a:pt x="1584" y="152"/>
                </a:lnTo>
                <a:lnTo>
                  <a:pt x="1550" y="134"/>
                </a:lnTo>
                <a:lnTo>
                  <a:pt x="1514" y="116"/>
                </a:lnTo>
                <a:lnTo>
                  <a:pt x="1476" y="100"/>
                </a:lnTo>
                <a:lnTo>
                  <a:pt x="1438" y="84"/>
                </a:lnTo>
                <a:lnTo>
                  <a:pt x="1398" y="70"/>
                </a:lnTo>
                <a:lnTo>
                  <a:pt x="1358" y="58"/>
                </a:lnTo>
                <a:lnTo>
                  <a:pt x="1316" y="46"/>
                </a:lnTo>
                <a:lnTo>
                  <a:pt x="1272" y="36"/>
                </a:lnTo>
                <a:lnTo>
                  <a:pt x="1228" y="26"/>
                </a:lnTo>
                <a:lnTo>
                  <a:pt x="1184" y="18"/>
                </a:lnTo>
                <a:lnTo>
                  <a:pt x="1138" y="12"/>
                </a:lnTo>
                <a:lnTo>
                  <a:pt x="1092" y="6"/>
                </a:lnTo>
                <a:lnTo>
                  <a:pt x="1044" y="2"/>
                </a:lnTo>
                <a:lnTo>
                  <a:pt x="996" y="0"/>
                </a:lnTo>
                <a:lnTo>
                  <a:pt x="948" y="0"/>
                </a:lnTo>
                <a:lnTo>
                  <a:pt x="948" y="0"/>
                </a:lnTo>
                <a:close/>
              </a:path>
            </a:pathLst>
          </a:custGeom>
          <a:solidFill>
            <a:schemeClr val="bg2">
              <a:lumMod val="25000"/>
            </a:schemeClr>
          </a:solidFill>
          <a:ln w="8">
            <a:solidFill>
              <a:srgbClr val="000000"/>
            </a:solidFill>
            <a:prstDash val="solid"/>
            <a:round/>
            <a:headEnd/>
            <a:tailEnd/>
          </a:ln>
          <a:effectLst>
            <a:outerShdw blurRad="165100" dist="63500" dir="5400000" sx="103000" sy="103000" algn="t" rotWithShape="0">
              <a:prstClr val="black">
                <a:alpha val="40000"/>
              </a:prstClr>
            </a:outerShdw>
          </a:effectLst>
          <a:scene3d>
            <a:camera prst="perspectiveRelaxed">
              <a:rot lat="18935215" lon="18111855" rev="3909539"/>
            </a:camera>
            <a:lightRig rig="chilly" dir="t"/>
          </a:scene3d>
          <a:sp3d extrusionH="127000" contourW="12700" prstMaterial="dkEdge">
            <a:bevelT/>
            <a:extrusionClr>
              <a:schemeClr val="bg1">
                <a:lumMod val="75000"/>
              </a:schemeClr>
            </a:extrusionClr>
            <a:contourClr>
              <a:schemeClr val="bg1">
                <a:lumMod val="75000"/>
              </a:schemeClr>
            </a:contourClr>
          </a:sp3d>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dirty="0">
              <a:solidFill>
                <a:prstClr val="black"/>
              </a:solidFill>
              <a:latin typeface="Calibri" pitchFamily="34" charset="0"/>
            </a:endParaRPr>
          </a:p>
        </p:txBody>
      </p:sp>
      <p:sp>
        <p:nvSpPr>
          <p:cNvPr id="12" name="Rectangle 11"/>
          <p:cNvSpPr/>
          <p:nvPr/>
        </p:nvSpPr>
        <p:spPr>
          <a:xfrm>
            <a:off x="1118936" y="1448114"/>
            <a:ext cx="2286000" cy="381000"/>
          </a:xfrm>
          <a:prstGeom prst="rect">
            <a:avLst/>
          </a:prstGeom>
          <a:gradFill>
            <a:gsLst>
              <a:gs pos="0">
                <a:schemeClr val="bg1">
                  <a:alpha val="81000"/>
                </a:schemeClr>
              </a:gs>
              <a:gs pos="50000">
                <a:schemeClr val="bg1">
                  <a:lumMod val="85000"/>
                  <a:alpha val="35000"/>
                </a:schemeClr>
              </a:gs>
              <a:gs pos="100000">
                <a:schemeClr val="bg1">
                  <a:lumMod val="95000"/>
                  <a:alpha val="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dirty="0">
              <a:solidFill>
                <a:prstClr val="white"/>
              </a:solidFill>
              <a:latin typeface="Calibri" pitchFamily="34" charset="0"/>
            </a:endParaRPr>
          </a:p>
        </p:txBody>
      </p:sp>
      <p:sp>
        <p:nvSpPr>
          <p:cNvPr id="13" name="TextBox 12"/>
          <p:cNvSpPr txBox="1"/>
          <p:nvPr/>
        </p:nvSpPr>
        <p:spPr>
          <a:xfrm>
            <a:off x="1109411" y="1743075"/>
            <a:ext cx="2490536" cy="707886"/>
          </a:xfrm>
          <a:prstGeom prst="rect">
            <a:avLst/>
          </a:prstGeom>
          <a:noFill/>
        </p:spPr>
        <p:txBody>
          <a:bodyPr wrap="square" rtlCol="0">
            <a:spAutoFit/>
          </a:bodyPr>
          <a:lstStyle/>
          <a:p>
            <a:r>
              <a:rPr lang="en-US" sz="2000" dirty="0"/>
              <a:t>Allows for more thorough qualifying</a:t>
            </a:r>
            <a:r>
              <a:rPr lang="en-US" sz="2000" dirty="0" smtClean="0"/>
              <a:t>.</a:t>
            </a:r>
            <a:endParaRPr lang="en-US" sz="2000" dirty="0"/>
          </a:p>
        </p:txBody>
      </p:sp>
      <p:sp>
        <p:nvSpPr>
          <p:cNvPr id="14" name="Rectangle 13"/>
          <p:cNvSpPr/>
          <p:nvPr/>
        </p:nvSpPr>
        <p:spPr>
          <a:xfrm>
            <a:off x="1118936" y="3124514"/>
            <a:ext cx="2286000" cy="381000"/>
          </a:xfrm>
          <a:prstGeom prst="rect">
            <a:avLst/>
          </a:prstGeom>
          <a:gradFill>
            <a:gsLst>
              <a:gs pos="0">
                <a:schemeClr val="bg1">
                  <a:alpha val="81000"/>
                </a:schemeClr>
              </a:gs>
              <a:gs pos="50000">
                <a:schemeClr val="bg1">
                  <a:lumMod val="85000"/>
                  <a:alpha val="35000"/>
                </a:schemeClr>
              </a:gs>
              <a:gs pos="100000">
                <a:schemeClr val="bg1">
                  <a:lumMod val="95000"/>
                  <a:alpha val="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dirty="0">
              <a:solidFill>
                <a:prstClr val="white"/>
              </a:solidFill>
              <a:latin typeface="Calibri" pitchFamily="34" charset="0"/>
            </a:endParaRPr>
          </a:p>
        </p:txBody>
      </p:sp>
      <p:sp>
        <p:nvSpPr>
          <p:cNvPr id="15" name="TextBox 14"/>
          <p:cNvSpPr txBox="1"/>
          <p:nvPr/>
        </p:nvSpPr>
        <p:spPr>
          <a:xfrm>
            <a:off x="1118935" y="3340082"/>
            <a:ext cx="2481011" cy="1015663"/>
          </a:xfrm>
          <a:prstGeom prst="rect">
            <a:avLst/>
          </a:prstGeom>
          <a:noFill/>
        </p:spPr>
        <p:txBody>
          <a:bodyPr wrap="square" rtlCol="0">
            <a:spAutoFit/>
          </a:bodyPr>
          <a:lstStyle/>
          <a:p>
            <a:r>
              <a:rPr lang="en-US" sz="2000" dirty="0"/>
              <a:t>Clarify the prospect’s </a:t>
            </a:r>
            <a:r>
              <a:rPr lang="en-US" sz="2000" dirty="0" smtClean="0"/>
              <a:t>situation and </a:t>
            </a:r>
            <a:r>
              <a:rPr lang="en-US" sz="2000" dirty="0"/>
              <a:t>buying process.</a:t>
            </a:r>
          </a:p>
        </p:txBody>
      </p:sp>
      <p:sp>
        <p:nvSpPr>
          <p:cNvPr id="16" name="Rectangle 15"/>
          <p:cNvSpPr/>
          <p:nvPr/>
        </p:nvSpPr>
        <p:spPr>
          <a:xfrm>
            <a:off x="1118936" y="4853050"/>
            <a:ext cx="2286000" cy="381000"/>
          </a:xfrm>
          <a:prstGeom prst="rect">
            <a:avLst/>
          </a:prstGeom>
          <a:gradFill>
            <a:gsLst>
              <a:gs pos="0">
                <a:schemeClr val="bg1">
                  <a:alpha val="81000"/>
                </a:schemeClr>
              </a:gs>
              <a:gs pos="50000">
                <a:schemeClr val="bg1">
                  <a:lumMod val="85000"/>
                  <a:alpha val="35000"/>
                </a:schemeClr>
              </a:gs>
              <a:gs pos="100000">
                <a:schemeClr val="bg1">
                  <a:lumMod val="95000"/>
                  <a:alpha val="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dirty="0">
              <a:solidFill>
                <a:prstClr val="white"/>
              </a:solidFill>
              <a:latin typeface="Calibri" pitchFamily="34" charset="0"/>
            </a:endParaRPr>
          </a:p>
        </p:txBody>
      </p:sp>
      <p:sp>
        <p:nvSpPr>
          <p:cNvPr id="17" name="TextBox 16"/>
          <p:cNvSpPr txBox="1"/>
          <p:nvPr/>
        </p:nvSpPr>
        <p:spPr>
          <a:xfrm>
            <a:off x="1118936" y="5041774"/>
            <a:ext cx="2947736" cy="1015663"/>
          </a:xfrm>
          <a:prstGeom prst="rect">
            <a:avLst/>
          </a:prstGeom>
          <a:noFill/>
        </p:spPr>
        <p:txBody>
          <a:bodyPr wrap="square" rtlCol="0">
            <a:spAutoFit/>
          </a:bodyPr>
          <a:lstStyle/>
          <a:p>
            <a:r>
              <a:rPr lang="en-US" sz="2000" dirty="0"/>
              <a:t>Helps </a:t>
            </a:r>
            <a:r>
              <a:rPr lang="en-US" sz="2000" dirty="0" smtClean="0"/>
              <a:t>determine </a:t>
            </a:r>
            <a:r>
              <a:rPr lang="en-US" sz="2000" dirty="0"/>
              <a:t>prospective customer’s unique needs.</a:t>
            </a:r>
          </a:p>
        </p:txBody>
      </p:sp>
      <p:pic>
        <p:nvPicPr>
          <p:cNvPr id="18" name="Picture 1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42418" y="1524000"/>
            <a:ext cx="4033849" cy="4780858"/>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992329165"/>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Purpose of Sales Dialogue</a:t>
            </a:r>
            <a:endParaRPr lang="en-US" dirty="0"/>
          </a:p>
        </p:txBody>
      </p:sp>
      <p:sp>
        <p:nvSpPr>
          <p:cNvPr id="5" name="Freeform 12"/>
          <p:cNvSpPr>
            <a:spLocks/>
          </p:cNvSpPr>
          <p:nvPr/>
        </p:nvSpPr>
        <p:spPr bwMode="auto">
          <a:xfrm>
            <a:off x="966536" y="1347850"/>
            <a:ext cx="3179763" cy="1562100"/>
          </a:xfrm>
          <a:custGeom>
            <a:avLst/>
            <a:gdLst>
              <a:gd name="T0" fmla="*/ 3179763 w 853"/>
              <a:gd name="T1" fmla="*/ 790370 h 419"/>
              <a:gd name="T2" fmla="*/ 2948643 w 853"/>
              <a:gd name="T3" fmla="*/ 536855 h 419"/>
              <a:gd name="T4" fmla="*/ 2948643 w 853"/>
              <a:gd name="T5" fmla="*/ 626331 h 419"/>
              <a:gd name="T6" fmla="*/ 2613147 w 853"/>
              <a:gd name="T7" fmla="*/ 357904 h 419"/>
              <a:gd name="T8" fmla="*/ 2613147 w 853"/>
              <a:gd name="T9" fmla="*/ 238602 h 419"/>
              <a:gd name="T10" fmla="*/ 2374571 w 853"/>
              <a:gd name="T11" fmla="*/ 0 h 419"/>
              <a:gd name="T12" fmla="*/ 238575 w 853"/>
              <a:gd name="T13" fmla="*/ 0 h 419"/>
              <a:gd name="T14" fmla="*/ 0 w 853"/>
              <a:gd name="T15" fmla="*/ 238602 h 419"/>
              <a:gd name="T16" fmla="*/ 0 w 853"/>
              <a:gd name="T17" fmla="*/ 1323498 h 419"/>
              <a:gd name="T18" fmla="*/ 238575 w 853"/>
              <a:gd name="T19" fmla="*/ 1562100 h 419"/>
              <a:gd name="T20" fmla="*/ 2374571 w 853"/>
              <a:gd name="T21" fmla="*/ 1562100 h 419"/>
              <a:gd name="T22" fmla="*/ 2613147 w 853"/>
              <a:gd name="T23" fmla="*/ 1323498 h 419"/>
              <a:gd name="T24" fmla="*/ 2613147 w 853"/>
              <a:gd name="T25" fmla="*/ 1226565 h 419"/>
              <a:gd name="T26" fmla="*/ 2948643 w 853"/>
              <a:gd name="T27" fmla="*/ 958138 h 419"/>
              <a:gd name="T28" fmla="*/ 2948643 w 853"/>
              <a:gd name="T29" fmla="*/ 1047614 h 419"/>
              <a:gd name="T30" fmla="*/ 3179763 w 853"/>
              <a:gd name="T31" fmla="*/ 790370 h 41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853"/>
              <a:gd name="T49" fmla="*/ 0 h 419"/>
              <a:gd name="T50" fmla="*/ 853 w 853"/>
              <a:gd name="T51" fmla="*/ 419 h 41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853" h="419">
                <a:moveTo>
                  <a:pt x="853" y="212"/>
                </a:moveTo>
                <a:cubicBezTo>
                  <a:pt x="791" y="144"/>
                  <a:pt x="791" y="144"/>
                  <a:pt x="791" y="144"/>
                </a:cubicBezTo>
                <a:cubicBezTo>
                  <a:pt x="791" y="168"/>
                  <a:pt x="791" y="168"/>
                  <a:pt x="791" y="168"/>
                </a:cubicBezTo>
                <a:cubicBezTo>
                  <a:pt x="701" y="96"/>
                  <a:pt x="701" y="96"/>
                  <a:pt x="701" y="96"/>
                </a:cubicBezTo>
                <a:cubicBezTo>
                  <a:pt x="701" y="64"/>
                  <a:pt x="701" y="64"/>
                  <a:pt x="701" y="64"/>
                </a:cubicBezTo>
                <a:cubicBezTo>
                  <a:pt x="701" y="29"/>
                  <a:pt x="672" y="0"/>
                  <a:pt x="637" y="0"/>
                </a:cubicBezTo>
                <a:cubicBezTo>
                  <a:pt x="64" y="0"/>
                  <a:pt x="64" y="0"/>
                  <a:pt x="64" y="0"/>
                </a:cubicBezTo>
                <a:cubicBezTo>
                  <a:pt x="28" y="0"/>
                  <a:pt x="0" y="29"/>
                  <a:pt x="0" y="64"/>
                </a:cubicBezTo>
                <a:cubicBezTo>
                  <a:pt x="0" y="355"/>
                  <a:pt x="0" y="355"/>
                  <a:pt x="0" y="355"/>
                </a:cubicBezTo>
                <a:cubicBezTo>
                  <a:pt x="0" y="390"/>
                  <a:pt x="28" y="419"/>
                  <a:pt x="64" y="419"/>
                </a:cubicBezTo>
                <a:cubicBezTo>
                  <a:pt x="637" y="419"/>
                  <a:pt x="637" y="419"/>
                  <a:pt x="637" y="419"/>
                </a:cubicBezTo>
                <a:cubicBezTo>
                  <a:pt x="672" y="419"/>
                  <a:pt x="701" y="390"/>
                  <a:pt x="701" y="355"/>
                </a:cubicBezTo>
                <a:cubicBezTo>
                  <a:pt x="701" y="329"/>
                  <a:pt x="701" y="329"/>
                  <a:pt x="701" y="329"/>
                </a:cubicBezTo>
                <a:cubicBezTo>
                  <a:pt x="791" y="257"/>
                  <a:pt x="791" y="257"/>
                  <a:pt x="791" y="257"/>
                </a:cubicBezTo>
                <a:cubicBezTo>
                  <a:pt x="791" y="281"/>
                  <a:pt x="791" y="281"/>
                  <a:pt x="791" y="281"/>
                </a:cubicBezTo>
                <a:lnTo>
                  <a:pt x="853" y="212"/>
                </a:lnTo>
                <a:close/>
              </a:path>
            </a:pathLst>
          </a:custGeom>
          <a:gradFill>
            <a:gsLst>
              <a:gs pos="0">
                <a:srgbClr val="45CDFF"/>
              </a:gs>
              <a:gs pos="100000">
                <a:srgbClr val="0070C0"/>
              </a:gs>
            </a:gsLst>
            <a:path path="circle">
              <a:fillToRect l="100000" b="100000"/>
            </a:path>
          </a:gradFill>
          <a:ln w="9">
            <a:solidFill>
              <a:srgbClr val="000000"/>
            </a:solidFill>
            <a:miter lim="800000"/>
            <a:headEnd/>
            <a:tailEnd/>
          </a:ln>
          <a:effectLst>
            <a:outerShdw blurRad="101600" dist="38100" dir="5400000" sx="105000" sy="105000" algn="t" rotWithShape="0">
              <a:prstClr val="black">
                <a:alpha val="40000"/>
              </a:prstClr>
            </a:outerShdw>
          </a:effectLst>
          <a:scene3d>
            <a:camera prst="orthographicFront"/>
            <a:lightRig rig="threePt" dir="t"/>
          </a:scene3d>
          <a:sp3d>
            <a:bevelT w="139700" h="139700" prst="divot"/>
          </a:sp3d>
        </p:spPr>
        <p:txBody>
          <a:bodyPr/>
          <a:lstStyle/>
          <a:p>
            <a:pPr fontAlgn="base">
              <a:spcBef>
                <a:spcPct val="0"/>
              </a:spcBef>
              <a:spcAft>
                <a:spcPct val="0"/>
              </a:spcAft>
            </a:pPr>
            <a:endParaRPr lang="en-US">
              <a:solidFill>
                <a:prstClr val="black"/>
              </a:solidFill>
              <a:latin typeface="Calibri" pitchFamily="34" charset="0"/>
            </a:endParaRPr>
          </a:p>
        </p:txBody>
      </p:sp>
      <p:sp>
        <p:nvSpPr>
          <p:cNvPr id="6" name="Freeform 12"/>
          <p:cNvSpPr>
            <a:spLocks/>
          </p:cNvSpPr>
          <p:nvPr/>
        </p:nvSpPr>
        <p:spPr bwMode="auto">
          <a:xfrm>
            <a:off x="966536" y="3024250"/>
            <a:ext cx="3179763" cy="1562100"/>
          </a:xfrm>
          <a:custGeom>
            <a:avLst/>
            <a:gdLst>
              <a:gd name="T0" fmla="*/ 3179763 w 853"/>
              <a:gd name="T1" fmla="*/ 790370 h 419"/>
              <a:gd name="T2" fmla="*/ 2948643 w 853"/>
              <a:gd name="T3" fmla="*/ 536855 h 419"/>
              <a:gd name="T4" fmla="*/ 2948643 w 853"/>
              <a:gd name="T5" fmla="*/ 626331 h 419"/>
              <a:gd name="T6" fmla="*/ 2613147 w 853"/>
              <a:gd name="T7" fmla="*/ 357904 h 419"/>
              <a:gd name="T8" fmla="*/ 2613147 w 853"/>
              <a:gd name="T9" fmla="*/ 238602 h 419"/>
              <a:gd name="T10" fmla="*/ 2374571 w 853"/>
              <a:gd name="T11" fmla="*/ 0 h 419"/>
              <a:gd name="T12" fmla="*/ 238575 w 853"/>
              <a:gd name="T13" fmla="*/ 0 h 419"/>
              <a:gd name="T14" fmla="*/ 0 w 853"/>
              <a:gd name="T15" fmla="*/ 238602 h 419"/>
              <a:gd name="T16" fmla="*/ 0 w 853"/>
              <a:gd name="T17" fmla="*/ 1323498 h 419"/>
              <a:gd name="T18" fmla="*/ 238575 w 853"/>
              <a:gd name="T19" fmla="*/ 1562100 h 419"/>
              <a:gd name="T20" fmla="*/ 2374571 w 853"/>
              <a:gd name="T21" fmla="*/ 1562100 h 419"/>
              <a:gd name="T22" fmla="*/ 2613147 w 853"/>
              <a:gd name="T23" fmla="*/ 1323498 h 419"/>
              <a:gd name="T24" fmla="*/ 2613147 w 853"/>
              <a:gd name="T25" fmla="*/ 1226565 h 419"/>
              <a:gd name="T26" fmla="*/ 2948643 w 853"/>
              <a:gd name="T27" fmla="*/ 958138 h 419"/>
              <a:gd name="T28" fmla="*/ 2948643 w 853"/>
              <a:gd name="T29" fmla="*/ 1047614 h 419"/>
              <a:gd name="T30" fmla="*/ 3179763 w 853"/>
              <a:gd name="T31" fmla="*/ 790370 h 41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853"/>
              <a:gd name="T49" fmla="*/ 0 h 419"/>
              <a:gd name="T50" fmla="*/ 853 w 853"/>
              <a:gd name="T51" fmla="*/ 419 h 41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853" h="419">
                <a:moveTo>
                  <a:pt x="853" y="212"/>
                </a:moveTo>
                <a:cubicBezTo>
                  <a:pt x="791" y="144"/>
                  <a:pt x="791" y="144"/>
                  <a:pt x="791" y="144"/>
                </a:cubicBezTo>
                <a:cubicBezTo>
                  <a:pt x="791" y="168"/>
                  <a:pt x="791" y="168"/>
                  <a:pt x="791" y="168"/>
                </a:cubicBezTo>
                <a:cubicBezTo>
                  <a:pt x="701" y="96"/>
                  <a:pt x="701" y="96"/>
                  <a:pt x="701" y="96"/>
                </a:cubicBezTo>
                <a:cubicBezTo>
                  <a:pt x="701" y="64"/>
                  <a:pt x="701" y="64"/>
                  <a:pt x="701" y="64"/>
                </a:cubicBezTo>
                <a:cubicBezTo>
                  <a:pt x="701" y="29"/>
                  <a:pt x="672" y="0"/>
                  <a:pt x="637" y="0"/>
                </a:cubicBezTo>
                <a:cubicBezTo>
                  <a:pt x="64" y="0"/>
                  <a:pt x="64" y="0"/>
                  <a:pt x="64" y="0"/>
                </a:cubicBezTo>
                <a:cubicBezTo>
                  <a:pt x="28" y="0"/>
                  <a:pt x="0" y="29"/>
                  <a:pt x="0" y="64"/>
                </a:cubicBezTo>
                <a:cubicBezTo>
                  <a:pt x="0" y="355"/>
                  <a:pt x="0" y="355"/>
                  <a:pt x="0" y="355"/>
                </a:cubicBezTo>
                <a:cubicBezTo>
                  <a:pt x="0" y="390"/>
                  <a:pt x="28" y="419"/>
                  <a:pt x="64" y="419"/>
                </a:cubicBezTo>
                <a:cubicBezTo>
                  <a:pt x="637" y="419"/>
                  <a:pt x="637" y="419"/>
                  <a:pt x="637" y="419"/>
                </a:cubicBezTo>
                <a:cubicBezTo>
                  <a:pt x="672" y="419"/>
                  <a:pt x="701" y="390"/>
                  <a:pt x="701" y="355"/>
                </a:cubicBezTo>
                <a:cubicBezTo>
                  <a:pt x="701" y="329"/>
                  <a:pt x="701" y="329"/>
                  <a:pt x="701" y="329"/>
                </a:cubicBezTo>
                <a:cubicBezTo>
                  <a:pt x="791" y="257"/>
                  <a:pt x="791" y="257"/>
                  <a:pt x="791" y="257"/>
                </a:cubicBezTo>
                <a:cubicBezTo>
                  <a:pt x="791" y="281"/>
                  <a:pt x="791" y="281"/>
                  <a:pt x="791" y="281"/>
                </a:cubicBezTo>
                <a:lnTo>
                  <a:pt x="853" y="212"/>
                </a:lnTo>
                <a:close/>
              </a:path>
            </a:pathLst>
          </a:custGeom>
          <a:gradFill>
            <a:gsLst>
              <a:gs pos="0">
                <a:srgbClr val="30F050"/>
              </a:gs>
              <a:gs pos="100000">
                <a:srgbClr val="01AF01"/>
              </a:gs>
            </a:gsLst>
            <a:path path="circle">
              <a:fillToRect l="100000" t="100000"/>
            </a:path>
          </a:gradFill>
          <a:ln w="9">
            <a:solidFill>
              <a:srgbClr val="000000"/>
            </a:solidFill>
            <a:miter lim="800000"/>
            <a:headEnd/>
            <a:tailEnd/>
          </a:ln>
          <a:effectLst>
            <a:outerShdw blurRad="101600" dist="38100" dir="5400000" sx="105000" sy="105000" algn="t" rotWithShape="0">
              <a:prstClr val="black">
                <a:alpha val="40000"/>
              </a:prstClr>
            </a:outerShdw>
          </a:effectLst>
          <a:scene3d>
            <a:camera prst="orthographicFront"/>
            <a:lightRig rig="threePt" dir="t"/>
          </a:scene3d>
          <a:sp3d>
            <a:bevelT w="139700" h="139700" prst="divot"/>
          </a:sp3d>
        </p:spPr>
        <p:txBody>
          <a:bodyPr/>
          <a:lstStyle/>
          <a:p>
            <a:pPr fontAlgn="base">
              <a:spcBef>
                <a:spcPct val="0"/>
              </a:spcBef>
              <a:spcAft>
                <a:spcPct val="0"/>
              </a:spcAft>
            </a:pPr>
            <a:endParaRPr lang="en-US">
              <a:solidFill>
                <a:prstClr val="black"/>
              </a:solidFill>
              <a:latin typeface="Calibri" pitchFamily="34" charset="0"/>
            </a:endParaRPr>
          </a:p>
        </p:txBody>
      </p:sp>
      <p:sp>
        <p:nvSpPr>
          <p:cNvPr id="7" name="Freeform 12"/>
          <p:cNvSpPr>
            <a:spLocks/>
          </p:cNvSpPr>
          <p:nvPr/>
        </p:nvSpPr>
        <p:spPr bwMode="auto">
          <a:xfrm>
            <a:off x="966536" y="4742758"/>
            <a:ext cx="3179763" cy="1562100"/>
          </a:xfrm>
          <a:custGeom>
            <a:avLst/>
            <a:gdLst>
              <a:gd name="T0" fmla="*/ 3179763 w 853"/>
              <a:gd name="T1" fmla="*/ 790370 h 419"/>
              <a:gd name="T2" fmla="*/ 2948643 w 853"/>
              <a:gd name="T3" fmla="*/ 536855 h 419"/>
              <a:gd name="T4" fmla="*/ 2948643 w 853"/>
              <a:gd name="T5" fmla="*/ 626331 h 419"/>
              <a:gd name="T6" fmla="*/ 2613147 w 853"/>
              <a:gd name="T7" fmla="*/ 357904 h 419"/>
              <a:gd name="T8" fmla="*/ 2613147 w 853"/>
              <a:gd name="T9" fmla="*/ 238602 h 419"/>
              <a:gd name="T10" fmla="*/ 2374571 w 853"/>
              <a:gd name="T11" fmla="*/ 0 h 419"/>
              <a:gd name="T12" fmla="*/ 238575 w 853"/>
              <a:gd name="T13" fmla="*/ 0 h 419"/>
              <a:gd name="T14" fmla="*/ 0 w 853"/>
              <a:gd name="T15" fmla="*/ 238602 h 419"/>
              <a:gd name="T16" fmla="*/ 0 w 853"/>
              <a:gd name="T17" fmla="*/ 1323498 h 419"/>
              <a:gd name="T18" fmla="*/ 238575 w 853"/>
              <a:gd name="T19" fmla="*/ 1562100 h 419"/>
              <a:gd name="T20" fmla="*/ 2374571 w 853"/>
              <a:gd name="T21" fmla="*/ 1562100 h 419"/>
              <a:gd name="T22" fmla="*/ 2613147 w 853"/>
              <a:gd name="T23" fmla="*/ 1323498 h 419"/>
              <a:gd name="T24" fmla="*/ 2613147 w 853"/>
              <a:gd name="T25" fmla="*/ 1226565 h 419"/>
              <a:gd name="T26" fmla="*/ 2948643 w 853"/>
              <a:gd name="T27" fmla="*/ 958138 h 419"/>
              <a:gd name="T28" fmla="*/ 2948643 w 853"/>
              <a:gd name="T29" fmla="*/ 1047614 h 419"/>
              <a:gd name="T30" fmla="*/ 3179763 w 853"/>
              <a:gd name="T31" fmla="*/ 790370 h 41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853"/>
              <a:gd name="T49" fmla="*/ 0 h 419"/>
              <a:gd name="T50" fmla="*/ 853 w 853"/>
              <a:gd name="T51" fmla="*/ 419 h 41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853" h="419">
                <a:moveTo>
                  <a:pt x="853" y="212"/>
                </a:moveTo>
                <a:cubicBezTo>
                  <a:pt x="791" y="144"/>
                  <a:pt x="791" y="144"/>
                  <a:pt x="791" y="144"/>
                </a:cubicBezTo>
                <a:cubicBezTo>
                  <a:pt x="791" y="168"/>
                  <a:pt x="791" y="168"/>
                  <a:pt x="791" y="168"/>
                </a:cubicBezTo>
                <a:cubicBezTo>
                  <a:pt x="701" y="96"/>
                  <a:pt x="701" y="96"/>
                  <a:pt x="701" y="96"/>
                </a:cubicBezTo>
                <a:cubicBezTo>
                  <a:pt x="701" y="64"/>
                  <a:pt x="701" y="64"/>
                  <a:pt x="701" y="64"/>
                </a:cubicBezTo>
                <a:cubicBezTo>
                  <a:pt x="701" y="29"/>
                  <a:pt x="672" y="0"/>
                  <a:pt x="637" y="0"/>
                </a:cubicBezTo>
                <a:cubicBezTo>
                  <a:pt x="64" y="0"/>
                  <a:pt x="64" y="0"/>
                  <a:pt x="64" y="0"/>
                </a:cubicBezTo>
                <a:cubicBezTo>
                  <a:pt x="28" y="0"/>
                  <a:pt x="0" y="29"/>
                  <a:pt x="0" y="64"/>
                </a:cubicBezTo>
                <a:cubicBezTo>
                  <a:pt x="0" y="355"/>
                  <a:pt x="0" y="355"/>
                  <a:pt x="0" y="355"/>
                </a:cubicBezTo>
                <a:cubicBezTo>
                  <a:pt x="0" y="390"/>
                  <a:pt x="28" y="419"/>
                  <a:pt x="64" y="419"/>
                </a:cubicBezTo>
                <a:cubicBezTo>
                  <a:pt x="637" y="419"/>
                  <a:pt x="637" y="419"/>
                  <a:pt x="637" y="419"/>
                </a:cubicBezTo>
                <a:cubicBezTo>
                  <a:pt x="672" y="419"/>
                  <a:pt x="701" y="390"/>
                  <a:pt x="701" y="355"/>
                </a:cubicBezTo>
                <a:cubicBezTo>
                  <a:pt x="701" y="329"/>
                  <a:pt x="701" y="329"/>
                  <a:pt x="701" y="329"/>
                </a:cubicBezTo>
                <a:cubicBezTo>
                  <a:pt x="791" y="257"/>
                  <a:pt x="791" y="257"/>
                  <a:pt x="791" y="257"/>
                </a:cubicBezTo>
                <a:cubicBezTo>
                  <a:pt x="791" y="281"/>
                  <a:pt x="791" y="281"/>
                  <a:pt x="791" y="281"/>
                </a:cubicBezTo>
                <a:lnTo>
                  <a:pt x="853" y="212"/>
                </a:lnTo>
                <a:close/>
              </a:path>
            </a:pathLst>
          </a:custGeom>
          <a:gradFill>
            <a:gsLst>
              <a:gs pos="0">
                <a:srgbClr val="FFFF00"/>
              </a:gs>
              <a:gs pos="100000">
                <a:srgbClr val="FFC000"/>
              </a:gs>
            </a:gsLst>
            <a:path path="circle">
              <a:fillToRect l="100000" t="100000"/>
            </a:path>
          </a:gradFill>
          <a:ln w="9">
            <a:solidFill>
              <a:srgbClr val="000000"/>
            </a:solidFill>
            <a:miter lim="800000"/>
            <a:headEnd/>
            <a:tailEnd/>
          </a:ln>
          <a:effectLst>
            <a:outerShdw blurRad="101600" dist="38100" dir="5400000" sx="105000" sy="105000" algn="t" rotWithShape="0">
              <a:prstClr val="black">
                <a:alpha val="40000"/>
              </a:prstClr>
            </a:outerShdw>
          </a:effectLst>
          <a:scene3d>
            <a:camera prst="orthographicFront"/>
            <a:lightRig rig="threePt" dir="t"/>
          </a:scene3d>
          <a:sp3d>
            <a:bevelT w="139700" h="139700" prst="divot"/>
          </a:sp3d>
        </p:spPr>
        <p:txBody>
          <a:bodyPr/>
          <a:lstStyle/>
          <a:p>
            <a:pPr fontAlgn="base">
              <a:spcBef>
                <a:spcPct val="0"/>
              </a:spcBef>
              <a:spcAft>
                <a:spcPct val="0"/>
              </a:spcAft>
            </a:pPr>
            <a:endParaRPr lang="en-US">
              <a:solidFill>
                <a:prstClr val="black"/>
              </a:solidFill>
              <a:latin typeface="Calibri" pitchFamily="34" charset="0"/>
            </a:endParaRPr>
          </a:p>
        </p:txBody>
      </p:sp>
      <p:sp>
        <p:nvSpPr>
          <p:cNvPr id="8" name="Can 7"/>
          <p:cNvSpPr/>
          <p:nvPr/>
        </p:nvSpPr>
        <p:spPr>
          <a:xfrm>
            <a:off x="4243136" y="1524000"/>
            <a:ext cx="228600" cy="4800600"/>
          </a:xfrm>
          <a:prstGeom prst="can">
            <a:avLst/>
          </a:prstGeom>
          <a:gradFill flip="none" rotWithShape="1">
            <a:gsLst>
              <a:gs pos="0">
                <a:schemeClr val="tx1">
                  <a:lumMod val="65000"/>
                  <a:lumOff val="35000"/>
                </a:schemeClr>
              </a:gs>
              <a:gs pos="50000">
                <a:schemeClr val="bg1"/>
              </a:gs>
              <a:gs pos="100000">
                <a:schemeClr val="tx1">
                  <a:lumMod val="85000"/>
                  <a:lumOff val="15000"/>
                </a:schemeClr>
              </a:gs>
            </a:gsLst>
            <a:lin ang="0" scaled="1"/>
            <a:tileRect/>
          </a:gradFill>
          <a:ln>
            <a:noFill/>
          </a:ln>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dirty="0">
              <a:solidFill>
                <a:prstClr val="white"/>
              </a:solidFill>
              <a:latin typeface="Calibri" pitchFamily="34" charset="0"/>
            </a:endParaRPr>
          </a:p>
        </p:txBody>
      </p:sp>
      <p:sp>
        <p:nvSpPr>
          <p:cNvPr id="9" name="Freeform 19"/>
          <p:cNvSpPr>
            <a:spLocks/>
          </p:cNvSpPr>
          <p:nvPr/>
        </p:nvSpPr>
        <p:spPr bwMode="auto">
          <a:xfrm flipH="1">
            <a:off x="4162928" y="1881250"/>
            <a:ext cx="397040" cy="377218"/>
          </a:xfrm>
          <a:custGeom>
            <a:avLst/>
            <a:gdLst/>
            <a:ahLst/>
            <a:cxnLst>
              <a:cxn ang="0">
                <a:pos x="906" y="0"/>
              </a:cxn>
              <a:cxn ang="0">
                <a:pos x="1002" y="18"/>
              </a:cxn>
              <a:cxn ang="0">
                <a:pos x="1168" y="40"/>
              </a:cxn>
              <a:cxn ang="0">
                <a:pos x="1320" y="84"/>
              </a:cxn>
              <a:cxn ang="0">
                <a:pos x="1454" y="142"/>
              </a:cxn>
              <a:cxn ang="0">
                <a:pos x="1568" y="216"/>
              </a:cxn>
              <a:cxn ang="0">
                <a:pos x="1660" y="302"/>
              </a:cxn>
              <a:cxn ang="0">
                <a:pos x="1722" y="400"/>
              </a:cxn>
              <a:cxn ang="0">
                <a:pos x="1756" y="504"/>
              </a:cxn>
              <a:cxn ang="0">
                <a:pos x="1760" y="588"/>
              </a:cxn>
              <a:cxn ang="0">
                <a:pos x="1734" y="696"/>
              </a:cxn>
              <a:cxn ang="0">
                <a:pos x="1676" y="796"/>
              </a:cxn>
              <a:cxn ang="0">
                <a:pos x="1588" y="886"/>
              </a:cxn>
              <a:cxn ang="0">
                <a:pos x="1476" y="964"/>
              </a:cxn>
              <a:cxn ang="0">
                <a:pos x="1344" y="1028"/>
              </a:cxn>
              <a:cxn ang="0">
                <a:pos x="1192" y="1074"/>
              </a:cxn>
              <a:cxn ang="0">
                <a:pos x="1026" y="1100"/>
              </a:cxn>
              <a:cxn ang="0">
                <a:pos x="894" y="1106"/>
              </a:cxn>
              <a:cxn ang="0">
                <a:pos x="720" y="1096"/>
              </a:cxn>
              <a:cxn ang="0">
                <a:pos x="556" y="1064"/>
              </a:cxn>
              <a:cxn ang="0">
                <a:pos x="410" y="1012"/>
              </a:cxn>
              <a:cxn ang="0">
                <a:pos x="282" y="946"/>
              </a:cxn>
              <a:cxn ang="0">
                <a:pos x="176" y="866"/>
              </a:cxn>
              <a:cxn ang="0">
                <a:pos x="96" y="772"/>
              </a:cxn>
              <a:cxn ang="0">
                <a:pos x="44" y="670"/>
              </a:cxn>
              <a:cxn ang="0">
                <a:pos x="28" y="560"/>
              </a:cxn>
              <a:cxn ang="0">
                <a:pos x="46" y="448"/>
              </a:cxn>
              <a:cxn ang="0">
                <a:pos x="46" y="406"/>
              </a:cxn>
              <a:cxn ang="0">
                <a:pos x="12" y="494"/>
              </a:cxn>
              <a:cxn ang="0">
                <a:pos x="0" y="586"/>
              </a:cxn>
              <a:cxn ang="0">
                <a:pos x="12" y="676"/>
              </a:cxn>
              <a:cxn ang="0">
                <a:pos x="58" y="788"/>
              </a:cxn>
              <a:cxn ang="0">
                <a:pos x="138" y="890"/>
              </a:cxn>
              <a:cxn ang="0">
                <a:pos x="246" y="980"/>
              </a:cxn>
              <a:cxn ang="0">
                <a:pos x="380" y="1056"/>
              </a:cxn>
              <a:cxn ang="0">
                <a:pos x="536" y="1116"/>
              </a:cxn>
              <a:cxn ang="0">
                <a:pos x="710" y="1154"/>
              </a:cxn>
              <a:cxn ang="0">
                <a:pos x="898" y="1172"/>
              </a:cxn>
              <a:cxn ang="0">
                <a:pos x="1044" y="1170"/>
              </a:cxn>
              <a:cxn ang="0">
                <a:pos x="1228" y="1146"/>
              </a:cxn>
              <a:cxn ang="0">
                <a:pos x="1398" y="1102"/>
              </a:cxn>
              <a:cxn ang="0">
                <a:pos x="1550" y="1038"/>
              </a:cxn>
              <a:cxn ang="0">
                <a:pos x="1678" y="960"/>
              </a:cxn>
              <a:cxn ang="0">
                <a:pos x="1780" y="866"/>
              </a:cxn>
              <a:cxn ang="0">
                <a:pos x="1852" y="760"/>
              </a:cxn>
              <a:cxn ang="0">
                <a:pos x="1890" y="646"/>
              </a:cxn>
              <a:cxn ang="0">
                <a:pos x="1892" y="556"/>
              </a:cxn>
              <a:cxn ang="0">
                <a:pos x="1864" y="440"/>
              </a:cxn>
              <a:cxn ang="0">
                <a:pos x="1800" y="332"/>
              </a:cxn>
              <a:cxn ang="0">
                <a:pos x="1706" y="236"/>
              </a:cxn>
              <a:cxn ang="0">
                <a:pos x="1584" y="152"/>
              </a:cxn>
              <a:cxn ang="0">
                <a:pos x="1438" y="84"/>
              </a:cxn>
              <a:cxn ang="0">
                <a:pos x="1272" y="36"/>
              </a:cxn>
              <a:cxn ang="0">
                <a:pos x="1092" y="6"/>
              </a:cxn>
              <a:cxn ang="0">
                <a:pos x="948" y="0"/>
              </a:cxn>
            </a:cxnLst>
            <a:rect l="0" t="0" r="r" b="b"/>
            <a:pathLst>
              <a:path w="1894" h="1172">
                <a:moveTo>
                  <a:pt x="948" y="0"/>
                </a:moveTo>
                <a:lnTo>
                  <a:pt x="948" y="0"/>
                </a:lnTo>
                <a:lnTo>
                  <a:pt x="906" y="0"/>
                </a:lnTo>
                <a:lnTo>
                  <a:pt x="906" y="0"/>
                </a:lnTo>
                <a:lnTo>
                  <a:pt x="916" y="14"/>
                </a:lnTo>
                <a:lnTo>
                  <a:pt x="916" y="14"/>
                </a:lnTo>
                <a:lnTo>
                  <a:pt x="960" y="14"/>
                </a:lnTo>
                <a:lnTo>
                  <a:pt x="1002" y="18"/>
                </a:lnTo>
                <a:lnTo>
                  <a:pt x="1044" y="22"/>
                </a:lnTo>
                <a:lnTo>
                  <a:pt x="1086" y="26"/>
                </a:lnTo>
                <a:lnTo>
                  <a:pt x="1128" y="32"/>
                </a:lnTo>
                <a:lnTo>
                  <a:pt x="1168" y="40"/>
                </a:lnTo>
                <a:lnTo>
                  <a:pt x="1206" y="50"/>
                </a:lnTo>
                <a:lnTo>
                  <a:pt x="1246" y="60"/>
                </a:lnTo>
                <a:lnTo>
                  <a:pt x="1282" y="70"/>
                </a:lnTo>
                <a:lnTo>
                  <a:pt x="1320" y="84"/>
                </a:lnTo>
                <a:lnTo>
                  <a:pt x="1354" y="96"/>
                </a:lnTo>
                <a:lnTo>
                  <a:pt x="1388" y="110"/>
                </a:lnTo>
                <a:lnTo>
                  <a:pt x="1422" y="126"/>
                </a:lnTo>
                <a:lnTo>
                  <a:pt x="1454" y="142"/>
                </a:lnTo>
                <a:lnTo>
                  <a:pt x="1484" y="160"/>
                </a:lnTo>
                <a:lnTo>
                  <a:pt x="1514" y="178"/>
                </a:lnTo>
                <a:lnTo>
                  <a:pt x="1542" y="196"/>
                </a:lnTo>
                <a:lnTo>
                  <a:pt x="1568" y="216"/>
                </a:lnTo>
                <a:lnTo>
                  <a:pt x="1594" y="236"/>
                </a:lnTo>
                <a:lnTo>
                  <a:pt x="1616" y="258"/>
                </a:lnTo>
                <a:lnTo>
                  <a:pt x="1638" y="280"/>
                </a:lnTo>
                <a:lnTo>
                  <a:pt x="1660" y="302"/>
                </a:lnTo>
                <a:lnTo>
                  <a:pt x="1678" y="326"/>
                </a:lnTo>
                <a:lnTo>
                  <a:pt x="1694" y="350"/>
                </a:lnTo>
                <a:lnTo>
                  <a:pt x="1710" y="374"/>
                </a:lnTo>
                <a:lnTo>
                  <a:pt x="1722" y="400"/>
                </a:lnTo>
                <a:lnTo>
                  <a:pt x="1734" y="424"/>
                </a:lnTo>
                <a:lnTo>
                  <a:pt x="1744" y="452"/>
                </a:lnTo>
                <a:lnTo>
                  <a:pt x="1750" y="478"/>
                </a:lnTo>
                <a:lnTo>
                  <a:pt x="1756" y="504"/>
                </a:lnTo>
                <a:lnTo>
                  <a:pt x="1760" y="532"/>
                </a:lnTo>
                <a:lnTo>
                  <a:pt x="1760" y="560"/>
                </a:lnTo>
                <a:lnTo>
                  <a:pt x="1760" y="560"/>
                </a:lnTo>
                <a:lnTo>
                  <a:pt x="1760" y="588"/>
                </a:lnTo>
                <a:lnTo>
                  <a:pt x="1756" y="616"/>
                </a:lnTo>
                <a:lnTo>
                  <a:pt x="1750" y="642"/>
                </a:lnTo>
                <a:lnTo>
                  <a:pt x="1744" y="670"/>
                </a:lnTo>
                <a:lnTo>
                  <a:pt x="1734" y="696"/>
                </a:lnTo>
                <a:lnTo>
                  <a:pt x="1722" y="722"/>
                </a:lnTo>
                <a:lnTo>
                  <a:pt x="1708" y="748"/>
                </a:lnTo>
                <a:lnTo>
                  <a:pt x="1692" y="772"/>
                </a:lnTo>
                <a:lnTo>
                  <a:pt x="1676" y="796"/>
                </a:lnTo>
                <a:lnTo>
                  <a:pt x="1656" y="820"/>
                </a:lnTo>
                <a:lnTo>
                  <a:pt x="1636" y="844"/>
                </a:lnTo>
                <a:lnTo>
                  <a:pt x="1612" y="866"/>
                </a:lnTo>
                <a:lnTo>
                  <a:pt x="1588" y="886"/>
                </a:lnTo>
                <a:lnTo>
                  <a:pt x="1562" y="908"/>
                </a:lnTo>
                <a:lnTo>
                  <a:pt x="1536" y="928"/>
                </a:lnTo>
                <a:lnTo>
                  <a:pt x="1506" y="946"/>
                </a:lnTo>
                <a:lnTo>
                  <a:pt x="1476" y="964"/>
                </a:lnTo>
                <a:lnTo>
                  <a:pt x="1446" y="982"/>
                </a:lnTo>
                <a:lnTo>
                  <a:pt x="1412" y="998"/>
                </a:lnTo>
                <a:lnTo>
                  <a:pt x="1378" y="1012"/>
                </a:lnTo>
                <a:lnTo>
                  <a:pt x="1344" y="1028"/>
                </a:lnTo>
                <a:lnTo>
                  <a:pt x="1308" y="1040"/>
                </a:lnTo>
                <a:lnTo>
                  <a:pt x="1270" y="1052"/>
                </a:lnTo>
                <a:lnTo>
                  <a:pt x="1232" y="1064"/>
                </a:lnTo>
                <a:lnTo>
                  <a:pt x="1192" y="1074"/>
                </a:lnTo>
                <a:lnTo>
                  <a:pt x="1152" y="1082"/>
                </a:lnTo>
                <a:lnTo>
                  <a:pt x="1110" y="1090"/>
                </a:lnTo>
                <a:lnTo>
                  <a:pt x="1068" y="1096"/>
                </a:lnTo>
                <a:lnTo>
                  <a:pt x="1026" y="1100"/>
                </a:lnTo>
                <a:lnTo>
                  <a:pt x="982" y="1104"/>
                </a:lnTo>
                <a:lnTo>
                  <a:pt x="938" y="1106"/>
                </a:lnTo>
                <a:lnTo>
                  <a:pt x="894" y="1106"/>
                </a:lnTo>
                <a:lnTo>
                  <a:pt x="894" y="1106"/>
                </a:lnTo>
                <a:lnTo>
                  <a:pt x="850" y="1106"/>
                </a:lnTo>
                <a:lnTo>
                  <a:pt x="806" y="1104"/>
                </a:lnTo>
                <a:lnTo>
                  <a:pt x="762" y="1100"/>
                </a:lnTo>
                <a:lnTo>
                  <a:pt x="720" y="1096"/>
                </a:lnTo>
                <a:lnTo>
                  <a:pt x="678" y="1090"/>
                </a:lnTo>
                <a:lnTo>
                  <a:pt x="636" y="1082"/>
                </a:lnTo>
                <a:lnTo>
                  <a:pt x="596" y="1074"/>
                </a:lnTo>
                <a:lnTo>
                  <a:pt x="556" y="1064"/>
                </a:lnTo>
                <a:lnTo>
                  <a:pt x="518" y="1052"/>
                </a:lnTo>
                <a:lnTo>
                  <a:pt x="480" y="1040"/>
                </a:lnTo>
                <a:lnTo>
                  <a:pt x="444" y="1028"/>
                </a:lnTo>
                <a:lnTo>
                  <a:pt x="410" y="1012"/>
                </a:lnTo>
                <a:lnTo>
                  <a:pt x="376" y="998"/>
                </a:lnTo>
                <a:lnTo>
                  <a:pt x="342" y="982"/>
                </a:lnTo>
                <a:lnTo>
                  <a:pt x="312" y="964"/>
                </a:lnTo>
                <a:lnTo>
                  <a:pt x="282" y="946"/>
                </a:lnTo>
                <a:lnTo>
                  <a:pt x="252" y="928"/>
                </a:lnTo>
                <a:lnTo>
                  <a:pt x="226" y="908"/>
                </a:lnTo>
                <a:lnTo>
                  <a:pt x="200" y="886"/>
                </a:lnTo>
                <a:lnTo>
                  <a:pt x="176" y="866"/>
                </a:lnTo>
                <a:lnTo>
                  <a:pt x="152" y="844"/>
                </a:lnTo>
                <a:lnTo>
                  <a:pt x="132" y="820"/>
                </a:lnTo>
                <a:lnTo>
                  <a:pt x="112" y="796"/>
                </a:lnTo>
                <a:lnTo>
                  <a:pt x="96" y="772"/>
                </a:lnTo>
                <a:lnTo>
                  <a:pt x="80" y="748"/>
                </a:lnTo>
                <a:lnTo>
                  <a:pt x="66" y="722"/>
                </a:lnTo>
                <a:lnTo>
                  <a:pt x="54" y="696"/>
                </a:lnTo>
                <a:lnTo>
                  <a:pt x="44" y="670"/>
                </a:lnTo>
                <a:lnTo>
                  <a:pt x="38" y="642"/>
                </a:lnTo>
                <a:lnTo>
                  <a:pt x="32" y="616"/>
                </a:lnTo>
                <a:lnTo>
                  <a:pt x="28" y="588"/>
                </a:lnTo>
                <a:lnTo>
                  <a:pt x="28" y="560"/>
                </a:lnTo>
                <a:lnTo>
                  <a:pt x="28" y="560"/>
                </a:lnTo>
                <a:lnTo>
                  <a:pt x="30" y="522"/>
                </a:lnTo>
                <a:lnTo>
                  <a:pt x="36" y="484"/>
                </a:lnTo>
                <a:lnTo>
                  <a:pt x="46" y="448"/>
                </a:lnTo>
                <a:lnTo>
                  <a:pt x="60" y="412"/>
                </a:lnTo>
                <a:lnTo>
                  <a:pt x="60" y="412"/>
                </a:lnTo>
                <a:lnTo>
                  <a:pt x="46" y="406"/>
                </a:lnTo>
                <a:lnTo>
                  <a:pt x="46" y="406"/>
                </a:lnTo>
                <a:lnTo>
                  <a:pt x="36" y="428"/>
                </a:lnTo>
                <a:lnTo>
                  <a:pt x="26" y="450"/>
                </a:lnTo>
                <a:lnTo>
                  <a:pt x="18" y="472"/>
                </a:lnTo>
                <a:lnTo>
                  <a:pt x="12" y="494"/>
                </a:lnTo>
                <a:lnTo>
                  <a:pt x="8" y="516"/>
                </a:lnTo>
                <a:lnTo>
                  <a:pt x="4" y="540"/>
                </a:lnTo>
                <a:lnTo>
                  <a:pt x="2" y="562"/>
                </a:lnTo>
                <a:lnTo>
                  <a:pt x="0" y="586"/>
                </a:lnTo>
                <a:lnTo>
                  <a:pt x="0" y="586"/>
                </a:lnTo>
                <a:lnTo>
                  <a:pt x="2" y="616"/>
                </a:lnTo>
                <a:lnTo>
                  <a:pt x="6" y="646"/>
                </a:lnTo>
                <a:lnTo>
                  <a:pt x="12" y="676"/>
                </a:lnTo>
                <a:lnTo>
                  <a:pt x="20" y="704"/>
                </a:lnTo>
                <a:lnTo>
                  <a:pt x="30" y="732"/>
                </a:lnTo>
                <a:lnTo>
                  <a:pt x="44" y="760"/>
                </a:lnTo>
                <a:lnTo>
                  <a:pt x="58" y="788"/>
                </a:lnTo>
                <a:lnTo>
                  <a:pt x="76" y="814"/>
                </a:lnTo>
                <a:lnTo>
                  <a:pt x="94" y="840"/>
                </a:lnTo>
                <a:lnTo>
                  <a:pt x="114" y="866"/>
                </a:lnTo>
                <a:lnTo>
                  <a:pt x="138" y="890"/>
                </a:lnTo>
                <a:lnTo>
                  <a:pt x="162" y="914"/>
                </a:lnTo>
                <a:lnTo>
                  <a:pt x="188" y="938"/>
                </a:lnTo>
                <a:lnTo>
                  <a:pt x="216" y="960"/>
                </a:lnTo>
                <a:lnTo>
                  <a:pt x="246" y="980"/>
                </a:lnTo>
                <a:lnTo>
                  <a:pt x="278" y="1002"/>
                </a:lnTo>
                <a:lnTo>
                  <a:pt x="310" y="1020"/>
                </a:lnTo>
                <a:lnTo>
                  <a:pt x="346" y="1038"/>
                </a:lnTo>
                <a:lnTo>
                  <a:pt x="380" y="1056"/>
                </a:lnTo>
                <a:lnTo>
                  <a:pt x="418" y="1072"/>
                </a:lnTo>
                <a:lnTo>
                  <a:pt x="456" y="1088"/>
                </a:lnTo>
                <a:lnTo>
                  <a:pt x="496" y="1102"/>
                </a:lnTo>
                <a:lnTo>
                  <a:pt x="536" y="1116"/>
                </a:lnTo>
                <a:lnTo>
                  <a:pt x="578" y="1126"/>
                </a:lnTo>
                <a:lnTo>
                  <a:pt x="622" y="1138"/>
                </a:lnTo>
                <a:lnTo>
                  <a:pt x="666" y="1146"/>
                </a:lnTo>
                <a:lnTo>
                  <a:pt x="710" y="1154"/>
                </a:lnTo>
                <a:lnTo>
                  <a:pt x="756" y="1160"/>
                </a:lnTo>
                <a:lnTo>
                  <a:pt x="804" y="1166"/>
                </a:lnTo>
                <a:lnTo>
                  <a:pt x="850" y="1170"/>
                </a:lnTo>
                <a:lnTo>
                  <a:pt x="898" y="1172"/>
                </a:lnTo>
                <a:lnTo>
                  <a:pt x="948" y="1172"/>
                </a:lnTo>
                <a:lnTo>
                  <a:pt x="948" y="1172"/>
                </a:lnTo>
                <a:lnTo>
                  <a:pt x="996" y="1172"/>
                </a:lnTo>
                <a:lnTo>
                  <a:pt x="1044" y="1170"/>
                </a:lnTo>
                <a:lnTo>
                  <a:pt x="1092" y="1166"/>
                </a:lnTo>
                <a:lnTo>
                  <a:pt x="1138" y="1160"/>
                </a:lnTo>
                <a:lnTo>
                  <a:pt x="1184" y="1154"/>
                </a:lnTo>
                <a:lnTo>
                  <a:pt x="1228" y="1146"/>
                </a:lnTo>
                <a:lnTo>
                  <a:pt x="1272" y="1138"/>
                </a:lnTo>
                <a:lnTo>
                  <a:pt x="1316" y="1126"/>
                </a:lnTo>
                <a:lnTo>
                  <a:pt x="1358" y="1116"/>
                </a:lnTo>
                <a:lnTo>
                  <a:pt x="1398" y="1102"/>
                </a:lnTo>
                <a:lnTo>
                  <a:pt x="1438" y="1088"/>
                </a:lnTo>
                <a:lnTo>
                  <a:pt x="1476" y="1072"/>
                </a:lnTo>
                <a:lnTo>
                  <a:pt x="1514" y="1056"/>
                </a:lnTo>
                <a:lnTo>
                  <a:pt x="1550" y="1038"/>
                </a:lnTo>
                <a:lnTo>
                  <a:pt x="1584" y="1020"/>
                </a:lnTo>
                <a:lnTo>
                  <a:pt x="1616" y="1002"/>
                </a:lnTo>
                <a:lnTo>
                  <a:pt x="1648" y="980"/>
                </a:lnTo>
                <a:lnTo>
                  <a:pt x="1678" y="960"/>
                </a:lnTo>
                <a:lnTo>
                  <a:pt x="1706" y="938"/>
                </a:lnTo>
                <a:lnTo>
                  <a:pt x="1732" y="914"/>
                </a:lnTo>
                <a:lnTo>
                  <a:pt x="1756" y="890"/>
                </a:lnTo>
                <a:lnTo>
                  <a:pt x="1780" y="866"/>
                </a:lnTo>
                <a:lnTo>
                  <a:pt x="1800" y="840"/>
                </a:lnTo>
                <a:lnTo>
                  <a:pt x="1820" y="814"/>
                </a:lnTo>
                <a:lnTo>
                  <a:pt x="1836" y="788"/>
                </a:lnTo>
                <a:lnTo>
                  <a:pt x="1852" y="760"/>
                </a:lnTo>
                <a:lnTo>
                  <a:pt x="1864" y="732"/>
                </a:lnTo>
                <a:lnTo>
                  <a:pt x="1874" y="704"/>
                </a:lnTo>
                <a:lnTo>
                  <a:pt x="1884" y="676"/>
                </a:lnTo>
                <a:lnTo>
                  <a:pt x="1890" y="646"/>
                </a:lnTo>
                <a:lnTo>
                  <a:pt x="1892" y="616"/>
                </a:lnTo>
                <a:lnTo>
                  <a:pt x="1894" y="586"/>
                </a:lnTo>
                <a:lnTo>
                  <a:pt x="1894" y="586"/>
                </a:lnTo>
                <a:lnTo>
                  <a:pt x="1892" y="556"/>
                </a:lnTo>
                <a:lnTo>
                  <a:pt x="1890" y="526"/>
                </a:lnTo>
                <a:lnTo>
                  <a:pt x="1884" y="496"/>
                </a:lnTo>
                <a:lnTo>
                  <a:pt x="1874" y="468"/>
                </a:lnTo>
                <a:lnTo>
                  <a:pt x="1864" y="440"/>
                </a:lnTo>
                <a:lnTo>
                  <a:pt x="1852" y="412"/>
                </a:lnTo>
                <a:lnTo>
                  <a:pt x="1836" y="384"/>
                </a:lnTo>
                <a:lnTo>
                  <a:pt x="1820" y="358"/>
                </a:lnTo>
                <a:lnTo>
                  <a:pt x="1800" y="332"/>
                </a:lnTo>
                <a:lnTo>
                  <a:pt x="1780" y="306"/>
                </a:lnTo>
                <a:lnTo>
                  <a:pt x="1756" y="282"/>
                </a:lnTo>
                <a:lnTo>
                  <a:pt x="1732" y="258"/>
                </a:lnTo>
                <a:lnTo>
                  <a:pt x="1706" y="236"/>
                </a:lnTo>
                <a:lnTo>
                  <a:pt x="1678" y="214"/>
                </a:lnTo>
                <a:lnTo>
                  <a:pt x="1648" y="192"/>
                </a:lnTo>
                <a:lnTo>
                  <a:pt x="1616" y="172"/>
                </a:lnTo>
                <a:lnTo>
                  <a:pt x="1584" y="152"/>
                </a:lnTo>
                <a:lnTo>
                  <a:pt x="1550" y="134"/>
                </a:lnTo>
                <a:lnTo>
                  <a:pt x="1514" y="116"/>
                </a:lnTo>
                <a:lnTo>
                  <a:pt x="1476" y="100"/>
                </a:lnTo>
                <a:lnTo>
                  <a:pt x="1438" y="84"/>
                </a:lnTo>
                <a:lnTo>
                  <a:pt x="1398" y="70"/>
                </a:lnTo>
                <a:lnTo>
                  <a:pt x="1358" y="58"/>
                </a:lnTo>
                <a:lnTo>
                  <a:pt x="1316" y="46"/>
                </a:lnTo>
                <a:lnTo>
                  <a:pt x="1272" y="36"/>
                </a:lnTo>
                <a:lnTo>
                  <a:pt x="1228" y="26"/>
                </a:lnTo>
                <a:lnTo>
                  <a:pt x="1184" y="18"/>
                </a:lnTo>
                <a:lnTo>
                  <a:pt x="1138" y="12"/>
                </a:lnTo>
                <a:lnTo>
                  <a:pt x="1092" y="6"/>
                </a:lnTo>
                <a:lnTo>
                  <a:pt x="1044" y="2"/>
                </a:lnTo>
                <a:lnTo>
                  <a:pt x="996" y="0"/>
                </a:lnTo>
                <a:lnTo>
                  <a:pt x="948" y="0"/>
                </a:lnTo>
                <a:lnTo>
                  <a:pt x="948" y="0"/>
                </a:lnTo>
                <a:close/>
              </a:path>
            </a:pathLst>
          </a:custGeom>
          <a:solidFill>
            <a:schemeClr val="bg2">
              <a:lumMod val="25000"/>
            </a:schemeClr>
          </a:solidFill>
          <a:ln w="8">
            <a:solidFill>
              <a:srgbClr val="000000"/>
            </a:solidFill>
            <a:prstDash val="solid"/>
            <a:round/>
            <a:headEnd/>
            <a:tailEnd/>
          </a:ln>
          <a:effectLst>
            <a:outerShdw blurRad="165100" dist="63500" dir="5400000" sx="103000" sy="103000" algn="t" rotWithShape="0">
              <a:prstClr val="black">
                <a:alpha val="40000"/>
              </a:prstClr>
            </a:outerShdw>
          </a:effectLst>
          <a:scene3d>
            <a:camera prst="perspectiveRelaxed">
              <a:rot lat="18935215" lon="18111855" rev="3909539"/>
            </a:camera>
            <a:lightRig rig="chilly" dir="t"/>
          </a:scene3d>
          <a:sp3d extrusionH="127000" contourW="12700" prstMaterial="dkEdge">
            <a:bevelT/>
            <a:extrusionClr>
              <a:schemeClr val="bg1">
                <a:lumMod val="75000"/>
              </a:schemeClr>
            </a:extrusionClr>
            <a:contourClr>
              <a:schemeClr val="bg1">
                <a:lumMod val="75000"/>
              </a:schemeClr>
            </a:contourClr>
          </a:sp3d>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dirty="0">
              <a:solidFill>
                <a:prstClr val="black"/>
              </a:solidFill>
              <a:latin typeface="Calibri" pitchFamily="34" charset="0"/>
            </a:endParaRPr>
          </a:p>
        </p:txBody>
      </p:sp>
      <p:sp>
        <p:nvSpPr>
          <p:cNvPr id="10" name="Freeform 19"/>
          <p:cNvSpPr>
            <a:spLocks/>
          </p:cNvSpPr>
          <p:nvPr/>
        </p:nvSpPr>
        <p:spPr bwMode="auto">
          <a:xfrm flipH="1">
            <a:off x="4174960" y="3525562"/>
            <a:ext cx="397040" cy="377218"/>
          </a:xfrm>
          <a:custGeom>
            <a:avLst/>
            <a:gdLst/>
            <a:ahLst/>
            <a:cxnLst>
              <a:cxn ang="0">
                <a:pos x="906" y="0"/>
              </a:cxn>
              <a:cxn ang="0">
                <a:pos x="1002" y="18"/>
              </a:cxn>
              <a:cxn ang="0">
                <a:pos x="1168" y="40"/>
              </a:cxn>
              <a:cxn ang="0">
                <a:pos x="1320" y="84"/>
              </a:cxn>
              <a:cxn ang="0">
                <a:pos x="1454" y="142"/>
              </a:cxn>
              <a:cxn ang="0">
                <a:pos x="1568" y="216"/>
              </a:cxn>
              <a:cxn ang="0">
                <a:pos x="1660" y="302"/>
              </a:cxn>
              <a:cxn ang="0">
                <a:pos x="1722" y="400"/>
              </a:cxn>
              <a:cxn ang="0">
                <a:pos x="1756" y="504"/>
              </a:cxn>
              <a:cxn ang="0">
                <a:pos x="1760" y="588"/>
              </a:cxn>
              <a:cxn ang="0">
                <a:pos x="1734" y="696"/>
              </a:cxn>
              <a:cxn ang="0">
                <a:pos x="1676" y="796"/>
              </a:cxn>
              <a:cxn ang="0">
                <a:pos x="1588" y="886"/>
              </a:cxn>
              <a:cxn ang="0">
                <a:pos x="1476" y="964"/>
              </a:cxn>
              <a:cxn ang="0">
                <a:pos x="1344" y="1028"/>
              </a:cxn>
              <a:cxn ang="0">
                <a:pos x="1192" y="1074"/>
              </a:cxn>
              <a:cxn ang="0">
                <a:pos x="1026" y="1100"/>
              </a:cxn>
              <a:cxn ang="0">
                <a:pos x="894" y="1106"/>
              </a:cxn>
              <a:cxn ang="0">
                <a:pos x="720" y="1096"/>
              </a:cxn>
              <a:cxn ang="0">
                <a:pos x="556" y="1064"/>
              </a:cxn>
              <a:cxn ang="0">
                <a:pos x="410" y="1012"/>
              </a:cxn>
              <a:cxn ang="0">
                <a:pos x="282" y="946"/>
              </a:cxn>
              <a:cxn ang="0">
                <a:pos x="176" y="866"/>
              </a:cxn>
              <a:cxn ang="0">
                <a:pos x="96" y="772"/>
              </a:cxn>
              <a:cxn ang="0">
                <a:pos x="44" y="670"/>
              </a:cxn>
              <a:cxn ang="0">
                <a:pos x="28" y="560"/>
              </a:cxn>
              <a:cxn ang="0">
                <a:pos x="46" y="448"/>
              </a:cxn>
              <a:cxn ang="0">
                <a:pos x="46" y="406"/>
              </a:cxn>
              <a:cxn ang="0">
                <a:pos x="12" y="494"/>
              </a:cxn>
              <a:cxn ang="0">
                <a:pos x="0" y="586"/>
              </a:cxn>
              <a:cxn ang="0">
                <a:pos x="12" y="676"/>
              </a:cxn>
              <a:cxn ang="0">
                <a:pos x="58" y="788"/>
              </a:cxn>
              <a:cxn ang="0">
                <a:pos x="138" y="890"/>
              </a:cxn>
              <a:cxn ang="0">
                <a:pos x="246" y="980"/>
              </a:cxn>
              <a:cxn ang="0">
                <a:pos x="380" y="1056"/>
              </a:cxn>
              <a:cxn ang="0">
                <a:pos x="536" y="1116"/>
              </a:cxn>
              <a:cxn ang="0">
                <a:pos x="710" y="1154"/>
              </a:cxn>
              <a:cxn ang="0">
                <a:pos x="898" y="1172"/>
              </a:cxn>
              <a:cxn ang="0">
                <a:pos x="1044" y="1170"/>
              </a:cxn>
              <a:cxn ang="0">
                <a:pos x="1228" y="1146"/>
              </a:cxn>
              <a:cxn ang="0">
                <a:pos x="1398" y="1102"/>
              </a:cxn>
              <a:cxn ang="0">
                <a:pos x="1550" y="1038"/>
              </a:cxn>
              <a:cxn ang="0">
                <a:pos x="1678" y="960"/>
              </a:cxn>
              <a:cxn ang="0">
                <a:pos x="1780" y="866"/>
              </a:cxn>
              <a:cxn ang="0">
                <a:pos x="1852" y="760"/>
              </a:cxn>
              <a:cxn ang="0">
                <a:pos x="1890" y="646"/>
              </a:cxn>
              <a:cxn ang="0">
                <a:pos x="1892" y="556"/>
              </a:cxn>
              <a:cxn ang="0">
                <a:pos x="1864" y="440"/>
              </a:cxn>
              <a:cxn ang="0">
                <a:pos x="1800" y="332"/>
              </a:cxn>
              <a:cxn ang="0">
                <a:pos x="1706" y="236"/>
              </a:cxn>
              <a:cxn ang="0">
                <a:pos x="1584" y="152"/>
              </a:cxn>
              <a:cxn ang="0">
                <a:pos x="1438" y="84"/>
              </a:cxn>
              <a:cxn ang="0">
                <a:pos x="1272" y="36"/>
              </a:cxn>
              <a:cxn ang="0">
                <a:pos x="1092" y="6"/>
              </a:cxn>
              <a:cxn ang="0">
                <a:pos x="948" y="0"/>
              </a:cxn>
            </a:cxnLst>
            <a:rect l="0" t="0" r="r" b="b"/>
            <a:pathLst>
              <a:path w="1894" h="1172">
                <a:moveTo>
                  <a:pt x="948" y="0"/>
                </a:moveTo>
                <a:lnTo>
                  <a:pt x="948" y="0"/>
                </a:lnTo>
                <a:lnTo>
                  <a:pt x="906" y="0"/>
                </a:lnTo>
                <a:lnTo>
                  <a:pt x="906" y="0"/>
                </a:lnTo>
                <a:lnTo>
                  <a:pt x="916" y="14"/>
                </a:lnTo>
                <a:lnTo>
                  <a:pt x="916" y="14"/>
                </a:lnTo>
                <a:lnTo>
                  <a:pt x="960" y="14"/>
                </a:lnTo>
                <a:lnTo>
                  <a:pt x="1002" y="18"/>
                </a:lnTo>
                <a:lnTo>
                  <a:pt x="1044" y="22"/>
                </a:lnTo>
                <a:lnTo>
                  <a:pt x="1086" y="26"/>
                </a:lnTo>
                <a:lnTo>
                  <a:pt x="1128" y="32"/>
                </a:lnTo>
                <a:lnTo>
                  <a:pt x="1168" y="40"/>
                </a:lnTo>
                <a:lnTo>
                  <a:pt x="1206" y="50"/>
                </a:lnTo>
                <a:lnTo>
                  <a:pt x="1246" y="60"/>
                </a:lnTo>
                <a:lnTo>
                  <a:pt x="1282" y="70"/>
                </a:lnTo>
                <a:lnTo>
                  <a:pt x="1320" y="84"/>
                </a:lnTo>
                <a:lnTo>
                  <a:pt x="1354" y="96"/>
                </a:lnTo>
                <a:lnTo>
                  <a:pt x="1388" y="110"/>
                </a:lnTo>
                <a:lnTo>
                  <a:pt x="1422" y="126"/>
                </a:lnTo>
                <a:lnTo>
                  <a:pt x="1454" y="142"/>
                </a:lnTo>
                <a:lnTo>
                  <a:pt x="1484" y="160"/>
                </a:lnTo>
                <a:lnTo>
                  <a:pt x="1514" y="178"/>
                </a:lnTo>
                <a:lnTo>
                  <a:pt x="1542" y="196"/>
                </a:lnTo>
                <a:lnTo>
                  <a:pt x="1568" y="216"/>
                </a:lnTo>
                <a:lnTo>
                  <a:pt x="1594" y="236"/>
                </a:lnTo>
                <a:lnTo>
                  <a:pt x="1616" y="258"/>
                </a:lnTo>
                <a:lnTo>
                  <a:pt x="1638" y="280"/>
                </a:lnTo>
                <a:lnTo>
                  <a:pt x="1660" y="302"/>
                </a:lnTo>
                <a:lnTo>
                  <a:pt x="1678" y="326"/>
                </a:lnTo>
                <a:lnTo>
                  <a:pt x="1694" y="350"/>
                </a:lnTo>
                <a:lnTo>
                  <a:pt x="1710" y="374"/>
                </a:lnTo>
                <a:lnTo>
                  <a:pt x="1722" y="400"/>
                </a:lnTo>
                <a:lnTo>
                  <a:pt x="1734" y="424"/>
                </a:lnTo>
                <a:lnTo>
                  <a:pt x="1744" y="452"/>
                </a:lnTo>
                <a:lnTo>
                  <a:pt x="1750" y="478"/>
                </a:lnTo>
                <a:lnTo>
                  <a:pt x="1756" y="504"/>
                </a:lnTo>
                <a:lnTo>
                  <a:pt x="1760" y="532"/>
                </a:lnTo>
                <a:lnTo>
                  <a:pt x="1760" y="560"/>
                </a:lnTo>
                <a:lnTo>
                  <a:pt x="1760" y="560"/>
                </a:lnTo>
                <a:lnTo>
                  <a:pt x="1760" y="588"/>
                </a:lnTo>
                <a:lnTo>
                  <a:pt x="1756" y="616"/>
                </a:lnTo>
                <a:lnTo>
                  <a:pt x="1750" y="642"/>
                </a:lnTo>
                <a:lnTo>
                  <a:pt x="1744" y="670"/>
                </a:lnTo>
                <a:lnTo>
                  <a:pt x="1734" y="696"/>
                </a:lnTo>
                <a:lnTo>
                  <a:pt x="1722" y="722"/>
                </a:lnTo>
                <a:lnTo>
                  <a:pt x="1708" y="748"/>
                </a:lnTo>
                <a:lnTo>
                  <a:pt x="1692" y="772"/>
                </a:lnTo>
                <a:lnTo>
                  <a:pt x="1676" y="796"/>
                </a:lnTo>
                <a:lnTo>
                  <a:pt x="1656" y="820"/>
                </a:lnTo>
                <a:lnTo>
                  <a:pt x="1636" y="844"/>
                </a:lnTo>
                <a:lnTo>
                  <a:pt x="1612" y="866"/>
                </a:lnTo>
                <a:lnTo>
                  <a:pt x="1588" y="886"/>
                </a:lnTo>
                <a:lnTo>
                  <a:pt x="1562" y="908"/>
                </a:lnTo>
                <a:lnTo>
                  <a:pt x="1536" y="928"/>
                </a:lnTo>
                <a:lnTo>
                  <a:pt x="1506" y="946"/>
                </a:lnTo>
                <a:lnTo>
                  <a:pt x="1476" y="964"/>
                </a:lnTo>
                <a:lnTo>
                  <a:pt x="1446" y="982"/>
                </a:lnTo>
                <a:lnTo>
                  <a:pt x="1412" y="998"/>
                </a:lnTo>
                <a:lnTo>
                  <a:pt x="1378" y="1012"/>
                </a:lnTo>
                <a:lnTo>
                  <a:pt x="1344" y="1028"/>
                </a:lnTo>
                <a:lnTo>
                  <a:pt x="1308" y="1040"/>
                </a:lnTo>
                <a:lnTo>
                  <a:pt x="1270" y="1052"/>
                </a:lnTo>
                <a:lnTo>
                  <a:pt x="1232" y="1064"/>
                </a:lnTo>
                <a:lnTo>
                  <a:pt x="1192" y="1074"/>
                </a:lnTo>
                <a:lnTo>
                  <a:pt x="1152" y="1082"/>
                </a:lnTo>
                <a:lnTo>
                  <a:pt x="1110" y="1090"/>
                </a:lnTo>
                <a:lnTo>
                  <a:pt x="1068" y="1096"/>
                </a:lnTo>
                <a:lnTo>
                  <a:pt x="1026" y="1100"/>
                </a:lnTo>
                <a:lnTo>
                  <a:pt x="982" y="1104"/>
                </a:lnTo>
                <a:lnTo>
                  <a:pt x="938" y="1106"/>
                </a:lnTo>
                <a:lnTo>
                  <a:pt x="894" y="1106"/>
                </a:lnTo>
                <a:lnTo>
                  <a:pt x="894" y="1106"/>
                </a:lnTo>
                <a:lnTo>
                  <a:pt x="850" y="1106"/>
                </a:lnTo>
                <a:lnTo>
                  <a:pt x="806" y="1104"/>
                </a:lnTo>
                <a:lnTo>
                  <a:pt x="762" y="1100"/>
                </a:lnTo>
                <a:lnTo>
                  <a:pt x="720" y="1096"/>
                </a:lnTo>
                <a:lnTo>
                  <a:pt x="678" y="1090"/>
                </a:lnTo>
                <a:lnTo>
                  <a:pt x="636" y="1082"/>
                </a:lnTo>
                <a:lnTo>
                  <a:pt x="596" y="1074"/>
                </a:lnTo>
                <a:lnTo>
                  <a:pt x="556" y="1064"/>
                </a:lnTo>
                <a:lnTo>
                  <a:pt x="518" y="1052"/>
                </a:lnTo>
                <a:lnTo>
                  <a:pt x="480" y="1040"/>
                </a:lnTo>
                <a:lnTo>
                  <a:pt x="444" y="1028"/>
                </a:lnTo>
                <a:lnTo>
                  <a:pt x="410" y="1012"/>
                </a:lnTo>
                <a:lnTo>
                  <a:pt x="376" y="998"/>
                </a:lnTo>
                <a:lnTo>
                  <a:pt x="342" y="982"/>
                </a:lnTo>
                <a:lnTo>
                  <a:pt x="312" y="964"/>
                </a:lnTo>
                <a:lnTo>
                  <a:pt x="282" y="946"/>
                </a:lnTo>
                <a:lnTo>
                  <a:pt x="252" y="928"/>
                </a:lnTo>
                <a:lnTo>
                  <a:pt x="226" y="908"/>
                </a:lnTo>
                <a:lnTo>
                  <a:pt x="200" y="886"/>
                </a:lnTo>
                <a:lnTo>
                  <a:pt x="176" y="866"/>
                </a:lnTo>
                <a:lnTo>
                  <a:pt x="152" y="844"/>
                </a:lnTo>
                <a:lnTo>
                  <a:pt x="132" y="820"/>
                </a:lnTo>
                <a:lnTo>
                  <a:pt x="112" y="796"/>
                </a:lnTo>
                <a:lnTo>
                  <a:pt x="96" y="772"/>
                </a:lnTo>
                <a:lnTo>
                  <a:pt x="80" y="748"/>
                </a:lnTo>
                <a:lnTo>
                  <a:pt x="66" y="722"/>
                </a:lnTo>
                <a:lnTo>
                  <a:pt x="54" y="696"/>
                </a:lnTo>
                <a:lnTo>
                  <a:pt x="44" y="670"/>
                </a:lnTo>
                <a:lnTo>
                  <a:pt x="38" y="642"/>
                </a:lnTo>
                <a:lnTo>
                  <a:pt x="32" y="616"/>
                </a:lnTo>
                <a:lnTo>
                  <a:pt x="28" y="588"/>
                </a:lnTo>
                <a:lnTo>
                  <a:pt x="28" y="560"/>
                </a:lnTo>
                <a:lnTo>
                  <a:pt x="28" y="560"/>
                </a:lnTo>
                <a:lnTo>
                  <a:pt x="30" y="522"/>
                </a:lnTo>
                <a:lnTo>
                  <a:pt x="36" y="484"/>
                </a:lnTo>
                <a:lnTo>
                  <a:pt x="46" y="448"/>
                </a:lnTo>
                <a:lnTo>
                  <a:pt x="60" y="412"/>
                </a:lnTo>
                <a:lnTo>
                  <a:pt x="60" y="412"/>
                </a:lnTo>
                <a:lnTo>
                  <a:pt x="46" y="406"/>
                </a:lnTo>
                <a:lnTo>
                  <a:pt x="46" y="406"/>
                </a:lnTo>
                <a:lnTo>
                  <a:pt x="36" y="428"/>
                </a:lnTo>
                <a:lnTo>
                  <a:pt x="26" y="450"/>
                </a:lnTo>
                <a:lnTo>
                  <a:pt x="18" y="472"/>
                </a:lnTo>
                <a:lnTo>
                  <a:pt x="12" y="494"/>
                </a:lnTo>
                <a:lnTo>
                  <a:pt x="8" y="516"/>
                </a:lnTo>
                <a:lnTo>
                  <a:pt x="4" y="540"/>
                </a:lnTo>
                <a:lnTo>
                  <a:pt x="2" y="562"/>
                </a:lnTo>
                <a:lnTo>
                  <a:pt x="0" y="586"/>
                </a:lnTo>
                <a:lnTo>
                  <a:pt x="0" y="586"/>
                </a:lnTo>
                <a:lnTo>
                  <a:pt x="2" y="616"/>
                </a:lnTo>
                <a:lnTo>
                  <a:pt x="6" y="646"/>
                </a:lnTo>
                <a:lnTo>
                  <a:pt x="12" y="676"/>
                </a:lnTo>
                <a:lnTo>
                  <a:pt x="20" y="704"/>
                </a:lnTo>
                <a:lnTo>
                  <a:pt x="30" y="732"/>
                </a:lnTo>
                <a:lnTo>
                  <a:pt x="44" y="760"/>
                </a:lnTo>
                <a:lnTo>
                  <a:pt x="58" y="788"/>
                </a:lnTo>
                <a:lnTo>
                  <a:pt x="76" y="814"/>
                </a:lnTo>
                <a:lnTo>
                  <a:pt x="94" y="840"/>
                </a:lnTo>
                <a:lnTo>
                  <a:pt x="114" y="866"/>
                </a:lnTo>
                <a:lnTo>
                  <a:pt x="138" y="890"/>
                </a:lnTo>
                <a:lnTo>
                  <a:pt x="162" y="914"/>
                </a:lnTo>
                <a:lnTo>
                  <a:pt x="188" y="938"/>
                </a:lnTo>
                <a:lnTo>
                  <a:pt x="216" y="960"/>
                </a:lnTo>
                <a:lnTo>
                  <a:pt x="246" y="980"/>
                </a:lnTo>
                <a:lnTo>
                  <a:pt x="278" y="1002"/>
                </a:lnTo>
                <a:lnTo>
                  <a:pt x="310" y="1020"/>
                </a:lnTo>
                <a:lnTo>
                  <a:pt x="346" y="1038"/>
                </a:lnTo>
                <a:lnTo>
                  <a:pt x="380" y="1056"/>
                </a:lnTo>
                <a:lnTo>
                  <a:pt x="418" y="1072"/>
                </a:lnTo>
                <a:lnTo>
                  <a:pt x="456" y="1088"/>
                </a:lnTo>
                <a:lnTo>
                  <a:pt x="496" y="1102"/>
                </a:lnTo>
                <a:lnTo>
                  <a:pt x="536" y="1116"/>
                </a:lnTo>
                <a:lnTo>
                  <a:pt x="578" y="1126"/>
                </a:lnTo>
                <a:lnTo>
                  <a:pt x="622" y="1138"/>
                </a:lnTo>
                <a:lnTo>
                  <a:pt x="666" y="1146"/>
                </a:lnTo>
                <a:lnTo>
                  <a:pt x="710" y="1154"/>
                </a:lnTo>
                <a:lnTo>
                  <a:pt x="756" y="1160"/>
                </a:lnTo>
                <a:lnTo>
                  <a:pt x="804" y="1166"/>
                </a:lnTo>
                <a:lnTo>
                  <a:pt x="850" y="1170"/>
                </a:lnTo>
                <a:lnTo>
                  <a:pt x="898" y="1172"/>
                </a:lnTo>
                <a:lnTo>
                  <a:pt x="948" y="1172"/>
                </a:lnTo>
                <a:lnTo>
                  <a:pt x="948" y="1172"/>
                </a:lnTo>
                <a:lnTo>
                  <a:pt x="996" y="1172"/>
                </a:lnTo>
                <a:lnTo>
                  <a:pt x="1044" y="1170"/>
                </a:lnTo>
                <a:lnTo>
                  <a:pt x="1092" y="1166"/>
                </a:lnTo>
                <a:lnTo>
                  <a:pt x="1138" y="1160"/>
                </a:lnTo>
                <a:lnTo>
                  <a:pt x="1184" y="1154"/>
                </a:lnTo>
                <a:lnTo>
                  <a:pt x="1228" y="1146"/>
                </a:lnTo>
                <a:lnTo>
                  <a:pt x="1272" y="1138"/>
                </a:lnTo>
                <a:lnTo>
                  <a:pt x="1316" y="1126"/>
                </a:lnTo>
                <a:lnTo>
                  <a:pt x="1358" y="1116"/>
                </a:lnTo>
                <a:lnTo>
                  <a:pt x="1398" y="1102"/>
                </a:lnTo>
                <a:lnTo>
                  <a:pt x="1438" y="1088"/>
                </a:lnTo>
                <a:lnTo>
                  <a:pt x="1476" y="1072"/>
                </a:lnTo>
                <a:lnTo>
                  <a:pt x="1514" y="1056"/>
                </a:lnTo>
                <a:lnTo>
                  <a:pt x="1550" y="1038"/>
                </a:lnTo>
                <a:lnTo>
                  <a:pt x="1584" y="1020"/>
                </a:lnTo>
                <a:lnTo>
                  <a:pt x="1616" y="1002"/>
                </a:lnTo>
                <a:lnTo>
                  <a:pt x="1648" y="980"/>
                </a:lnTo>
                <a:lnTo>
                  <a:pt x="1678" y="960"/>
                </a:lnTo>
                <a:lnTo>
                  <a:pt x="1706" y="938"/>
                </a:lnTo>
                <a:lnTo>
                  <a:pt x="1732" y="914"/>
                </a:lnTo>
                <a:lnTo>
                  <a:pt x="1756" y="890"/>
                </a:lnTo>
                <a:lnTo>
                  <a:pt x="1780" y="866"/>
                </a:lnTo>
                <a:lnTo>
                  <a:pt x="1800" y="840"/>
                </a:lnTo>
                <a:lnTo>
                  <a:pt x="1820" y="814"/>
                </a:lnTo>
                <a:lnTo>
                  <a:pt x="1836" y="788"/>
                </a:lnTo>
                <a:lnTo>
                  <a:pt x="1852" y="760"/>
                </a:lnTo>
                <a:lnTo>
                  <a:pt x="1864" y="732"/>
                </a:lnTo>
                <a:lnTo>
                  <a:pt x="1874" y="704"/>
                </a:lnTo>
                <a:lnTo>
                  <a:pt x="1884" y="676"/>
                </a:lnTo>
                <a:lnTo>
                  <a:pt x="1890" y="646"/>
                </a:lnTo>
                <a:lnTo>
                  <a:pt x="1892" y="616"/>
                </a:lnTo>
                <a:lnTo>
                  <a:pt x="1894" y="586"/>
                </a:lnTo>
                <a:lnTo>
                  <a:pt x="1894" y="586"/>
                </a:lnTo>
                <a:lnTo>
                  <a:pt x="1892" y="556"/>
                </a:lnTo>
                <a:lnTo>
                  <a:pt x="1890" y="526"/>
                </a:lnTo>
                <a:lnTo>
                  <a:pt x="1884" y="496"/>
                </a:lnTo>
                <a:lnTo>
                  <a:pt x="1874" y="468"/>
                </a:lnTo>
                <a:lnTo>
                  <a:pt x="1864" y="440"/>
                </a:lnTo>
                <a:lnTo>
                  <a:pt x="1852" y="412"/>
                </a:lnTo>
                <a:lnTo>
                  <a:pt x="1836" y="384"/>
                </a:lnTo>
                <a:lnTo>
                  <a:pt x="1820" y="358"/>
                </a:lnTo>
                <a:lnTo>
                  <a:pt x="1800" y="332"/>
                </a:lnTo>
                <a:lnTo>
                  <a:pt x="1780" y="306"/>
                </a:lnTo>
                <a:lnTo>
                  <a:pt x="1756" y="282"/>
                </a:lnTo>
                <a:lnTo>
                  <a:pt x="1732" y="258"/>
                </a:lnTo>
                <a:lnTo>
                  <a:pt x="1706" y="236"/>
                </a:lnTo>
                <a:lnTo>
                  <a:pt x="1678" y="214"/>
                </a:lnTo>
                <a:lnTo>
                  <a:pt x="1648" y="192"/>
                </a:lnTo>
                <a:lnTo>
                  <a:pt x="1616" y="172"/>
                </a:lnTo>
                <a:lnTo>
                  <a:pt x="1584" y="152"/>
                </a:lnTo>
                <a:lnTo>
                  <a:pt x="1550" y="134"/>
                </a:lnTo>
                <a:lnTo>
                  <a:pt x="1514" y="116"/>
                </a:lnTo>
                <a:lnTo>
                  <a:pt x="1476" y="100"/>
                </a:lnTo>
                <a:lnTo>
                  <a:pt x="1438" y="84"/>
                </a:lnTo>
                <a:lnTo>
                  <a:pt x="1398" y="70"/>
                </a:lnTo>
                <a:lnTo>
                  <a:pt x="1358" y="58"/>
                </a:lnTo>
                <a:lnTo>
                  <a:pt x="1316" y="46"/>
                </a:lnTo>
                <a:lnTo>
                  <a:pt x="1272" y="36"/>
                </a:lnTo>
                <a:lnTo>
                  <a:pt x="1228" y="26"/>
                </a:lnTo>
                <a:lnTo>
                  <a:pt x="1184" y="18"/>
                </a:lnTo>
                <a:lnTo>
                  <a:pt x="1138" y="12"/>
                </a:lnTo>
                <a:lnTo>
                  <a:pt x="1092" y="6"/>
                </a:lnTo>
                <a:lnTo>
                  <a:pt x="1044" y="2"/>
                </a:lnTo>
                <a:lnTo>
                  <a:pt x="996" y="0"/>
                </a:lnTo>
                <a:lnTo>
                  <a:pt x="948" y="0"/>
                </a:lnTo>
                <a:lnTo>
                  <a:pt x="948" y="0"/>
                </a:lnTo>
                <a:close/>
              </a:path>
            </a:pathLst>
          </a:custGeom>
          <a:solidFill>
            <a:schemeClr val="bg2">
              <a:lumMod val="25000"/>
            </a:schemeClr>
          </a:solidFill>
          <a:ln w="8">
            <a:solidFill>
              <a:srgbClr val="000000"/>
            </a:solidFill>
            <a:prstDash val="solid"/>
            <a:round/>
            <a:headEnd/>
            <a:tailEnd/>
          </a:ln>
          <a:effectLst>
            <a:outerShdw blurRad="165100" dist="63500" dir="5400000" sx="103000" sy="103000" algn="t" rotWithShape="0">
              <a:prstClr val="black">
                <a:alpha val="40000"/>
              </a:prstClr>
            </a:outerShdw>
          </a:effectLst>
          <a:scene3d>
            <a:camera prst="perspectiveRelaxed">
              <a:rot lat="18935215" lon="18111855" rev="3909539"/>
            </a:camera>
            <a:lightRig rig="chilly" dir="t"/>
          </a:scene3d>
          <a:sp3d extrusionH="127000" contourW="12700" prstMaterial="dkEdge">
            <a:bevelT/>
            <a:extrusionClr>
              <a:schemeClr val="bg1">
                <a:lumMod val="75000"/>
              </a:schemeClr>
            </a:extrusionClr>
            <a:contourClr>
              <a:schemeClr val="bg1">
                <a:lumMod val="75000"/>
              </a:schemeClr>
            </a:contourClr>
          </a:sp3d>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dirty="0">
              <a:solidFill>
                <a:prstClr val="black"/>
              </a:solidFill>
              <a:latin typeface="Calibri" pitchFamily="34" charset="0"/>
            </a:endParaRPr>
          </a:p>
        </p:txBody>
      </p:sp>
      <p:sp>
        <p:nvSpPr>
          <p:cNvPr id="11" name="Freeform 19"/>
          <p:cNvSpPr>
            <a:spLocks/>
          </p:cNvSpPr>
          <p:nvPr/>
        </p:nvSpPr>
        <p:spPr bwMode="auto">
          <a:xfrm flipH="1">
            <a:off x="4154904" y="5254098"/>
            <a:ext cx="397040" cy="377218"/>
          </a:xfrm>
          <a:custGeom>
            <a:avLst/>
            <a:gdLst/>
            <a:ahLst/>
            <a:cxnLst>
              <a:cxn ang="0">
                <a:pos x="906" y="0"/>
              </a:cxn>
              <a:cxn ang="0">
                <a:pos x="1002" y="18"/>
              </a:cxn>
              <a:cxn ang="0">
                <a:pos x="1168" y="40"/>
              </a:cxn>
              <a:cxn ang="0">
                <a:pos x="1320" y="84"/>
              </a:cxn>
              <a:cxn ang="0">
                <a:pos x="1454" y="142"/>
              </a:cxn>
              <a:cxn ang="0">
                <a:pos x="1568" y="216"/>
              </a:cxn>
              <a:cxn ang="0">
                <a:pos x="1660" y="302"/>
              </a:cxn>
              <a:cxn ang="0">
                <a:pos x="1722" y="400"/>
              </a:cxn>
              <a:cxn ang="0">
                <a:pos x="1756" y="504"/>
              </a:cxn>
              <a:cxn ang="0">
                <a:pos x="1760" y="588"/>
              </a:cxn>
              <a:cxn ang="0">
                <a:pos x="1734" y="696"/>
              </a:cxn>
              <a:cxn ang="0">
                <a:pos x="1676" y="796"/>
              </a:cxn>
              <a:cxn ang="0">
                <a:pos x="1588" y="886"/>
              </a:cxn>
              <a:cxn ang="0">
                <a:pos x="1476" y="964"/>
              </a:cxn>
              <a:cxn ang="0">
                <a:pos x="1344" y="1028"/>
              </a:cxn>
              <a:cxn ang="0">
                <a:pos x="1192" y="1074"/>
              </a:cxn>
              <a:cxn ang="0">
                <a:pos x="1026" y="1100"/>
              </a:cxn>
              <a:cxn ang="0">
                <a:pos x="894" y="1106"/>
              </a:cxn>
              <a:cxn ang="0">
                <a:pos x="720" y="1096"/>
              </a:cxn>
              <a:cxn ang="0">
                <a:pos x="556" y="1064"/>
              </a:cxn>
              <a:cxn ang="0">
                <a:pos x="410" y="1012"/>
              </a:cxn>
              <a:cxn ang="0">
                <a:pos x="282" y="946"/>
              </a:cxn>
              <a:cxn ang="0">
                <a:pos x="176" y="866"/>
              </a:cxn>
              <a:cxn ang="0">
                <a:pos x="96" y="772"/>
              </a:cxn>
              <a:cxn ang="0">
                <a:pos x="44" y="670"/>
              </a:cxn>
              <a:cxn ang="0">
                <a:pos x="28" y="560"/>
              </a:cxn>
              <a:cxn ang="0">
                <a:pos x="46" y="448"/>
              </a:cxn>
              <a:cxn ang="0">
                <a:pos x="46" y="406"/>
              </a:cxn>
              <a:cxn ang="0">
                <a:pos x="12" y="494"/>
              </a:cxn>
              <a:cxn ang="0">
                <a:pos x="0" y="586"/>
              </a:cxn>
              <a:cxn ang="0">
                <a:pos x="12" y="676"/>
              </a:cxn>
              <a:cxn ang="0">
                <a:pos x="58" y="788"/>
              </a:cxn>
              <a:cxn ang="0">
                <a:pos x="138" y="890"/>
              </a:cxn>
              <a:cxn ang="0">
                <a:pos x="246" y="980"/>
              </a:cxn>
              <a:cxn ang="0">
                <a:pos x="380" y="1056"/>
              </a:cxn>
              <a:cxn ang="0">
                <a:pos x="536" y="1116"/>
              </a:cxn>
              <a:cxn ang="0">
                <a:pos x="710" y="1154"/>
              </a:cxn>
              <a:cxn ang="0">
                <a:pos x="898" y="1172"/>
              </a:cxn>
              <a:cxn ang="0">
                <a:pos x="1044" y="1170"/>
              </a:cxn>
              <a:cxn ang="0">
                <a:pos x="1228" y="1146"/>
              </a:cxn>
              <a:cxn ang="0">
                <a:pos x="1398" y="1102"/>
              </a:cxn>
              <a:cxn ang="0">
                <a:pos x="1550" y="1038"/>
              </a:cxn>
              <a:cxn ang="0">
                <a:pos x="1678" y="960"/>
              </a:cxn>
              <a:cxn ang="0">
                <a:pos x="1780" y="866"/>
              </a:cxn>
              <a:cxn ang="0">
                <a:pos x="1852" y="760"/>
              </a:cxn>
              <a:cxn ang="0">
                <a:pos x="1890" y="646"/>
              </a:cxn>
              <a:cxn ang="0">
                <a:pos x="1892" y="556"/>
              </a:cxn>
              <a:cxn ang="0">
                <a:pos x="1864" y="440"/>
              </a:cxn>
              <a:cxn ang="0">
                <a:pos x="1800" y="332"/>
              </a:cxn>
              <a:cxn ang="0">
                <a:pos x="1706" y="236"/>
              </a:cxn>
              <a:cxn ang="0">
                <a:pos x="1584" y="152"/>
              </a:cxn>
              <a:cxn ang="0">
                <a:pos x="1438" y="84"/>
              </a:cxn>
              <a:cxn ang="0">
                <a:pos x="1272" y="36"/>
              </a:cxn>
              <a:cxn ang="0">
                <a:pos x="1092" y="6"/>
              </a:cxn>
              <a:cxn ang="0">
                <a:pos x="948" y="0"/>
              </a:cxn>
            </a:cxnLst>
            <a:rect l="0" t="0" r="r" b="b"/>
            <a:pathLst>
              <a:path w="1894" h="1172">
                <a:moveTo>
                  <a:pt x="948" y="0"/>
                </a:moveTo>
                <a:lnTo>
                  <a:pt x="948" y="0"/>
                </a:lnTo>
                <a:lnTo>
                  <a:pt x="906" y="0"/>
                </a:lnTo>
                <a:lnTo>
                  <a:pt x="906" y="0"/>
                </a:lnTo>
                <a:lnTo>
                  <a:pt x="916" y="14"/>
                </a:lnTo>
                <a:lnTo>
                  <a:pt x="916" y="14"/>
                </a:lnTo>
                <a:lnTo>
                  <a:pt x="960" y="14"/>
                </a:lnTo>
                <a:lnTo>
                  <a:pt x="1002" y="18"/>
                </a:lnTo>
                <a:lnTo>
                  <a:pt x="1044" y="22"/>
                </a:lnTo>
                <a:lnTo>
                  <a:pt x="1086" y="26"/>
                </a:lnTo>
                <a:lnTo>
                  <a:pt x="1128" y="32"/>
                </a:lnTo>
                <a:lnTo>
                  <a:pt x="1168" y="40"/>
                </a:lnTo>
                <a:lnTo>
                  <a:pt x="1206" y="50"/>
                </a:lnTo>
                <a:lnTo>
                  <a:pt x="1246" y="60"/>
                </a:lnTo>
                <a:lnTo>
                  <a:pt x="1282" y="70"/>
                </a:lnTo>
                <a:lnTo>
                  <a:pt x="1320" y="84"/>
                </a:lnTo>
                <a:lnTo>
                  <a:pt x="1354" y="96"/>
                </a:lnTo>
                <a:lnTo>
                  <a:pt x="1388" y="110"/>
                </a:lnTo>
                <a:lnTo>
                  <a:pt x="1422" y="126"/>
                </a:lnTo>
                <a:lnTo>
                  <a:pt x="1454" y="142"/>
                </a:lnTo>
                <a:lnTo>
                  <a:pt x="1484" y="160"/>
                </a:lnTo>
                <a:lnTo>
                  <a:pt x="1514" y="178"/>
                </a:lnTo>
                <a:lnTo>
                  <a:pt x="1542" y="196"/>
                </a:lnTo>
                <a:lnTo>
                  <a:pt x="1568" y="216"/>
                </a:lnTo>
                <a:lnTo>
                  <a:pt x="1594" y="236"/>
                </a:lnTo>
                <a:lnTo>
                  <a:pt x="1616" y="258"/>
                </a:lnTo>
                <a:lnTo>
                  <a:pt x="1638" y="280"/>
                </a:lnTo>
                <a:lnTo>
                  <a:pt x="1660" y="302"/>
                </a:lnTo>
                <a:lnTo>
                  <a:pt x="1678" y="326"/>
                </a:lnTo>
                <a:lnTo>
                  <a:pt x="1694" y="350"/>
                </a:lnTo>
                <a:lnTo>
                  <a:pt x="1710" y="374"/>
                </a:lnTo>
                <a:lnTo>
                  <a:pt x="1722" y="400"/>
                </a:lnTo>
                <a:lnTo>
                  <a:pt x="1734" y="424"/>
                </a:lnTo>
                <a:lnTo>
                  <a:pt x="1744" y="452"/>
                </a:lnTo>
                <a:lnTo>
                  <a:pt x="1750" y="478"/>
                </a:lnTo>
                <a:lnTo>
                  <a:pt x="1756" y="504"/>
                </a:lnTo>
                <a:lnTo>
                  <a:pt x="1760" y="532"/>
                </a:lnTo>
                <a:lnTo>
                  <a:pt x="1760" y="560"/>
                </a:lnTo>
                <a:lnTo>
                  <a:pt x="1760" y="560"/>
                </a:lnTo>
                <a:lnTo>
                  <a:pt x="1760" y="588"/>
                </a:lnTo>
                <a:lnTo>
                  <a:pt x="1756" y="616"/>
                </a:lnTo>
                <a:lnTo>
                  <a:pt x="1750" y="642"/>
                </a:lnTo>
                <a:lnTo>
                  <a:pt x="1744" y="670"/>
                </a:lnTo>
                <a:lnTo>
                  <a:pt x="1734" y="696"/>
                </a:lnTo>
                <a:lnTo>
                  <a:pt x="1722" y="722"/>
                </a:lnTo>
                <a:lnTo>
                  <a:pt x="1708" y="748"/>
                </a:lnTo>
                <a:lnTo>
                  <a:pt x="1692" y="772"/>
                </a:lnTo>
                <a:lnTo>
                  <a:pt x="1676" y="796"/>
                </a:lnTo>
                <a:lnTo>
                  <a:pt x="1656" y="820"/>
                </a:lnTo>
                <a:lnTo>
                  <a:pt x="1636" y="844"/>
                </a:lnTo>
                <a:lnTo>
                  <a:pt x="1612" y="866"/>
                </a:lnTo>
                <a:lnTo>
                  <a:pt x="1588" y="886"/>
                </a:lnTo>
                <a:lnTo>
                  <a:pt x="1562" y="908"/>
                </a:lnTo>
                <a:lnTo>
                  <a:pt x="1536" y="928"/>
                </a:lnTo>
                <a:lnTo>
                  <a:pt x="1506" y="946"/>
                </a:lnTo>
                <a:lnTo>
                  <a:pt x="1476" y="964"/>
                </a:lnTo>
                <a:lnTo>
                  <a:pt x="1446" y="982"/>
                </a:lnTo>
                <a:lnTo>
                  <a:pt x="1412" y="998"/>
                </a:lnTo>
                <a:lnTo>
                  <a:pt x="1378" y="1012"/>
                </a:lnTo>
                <a:lnTo>
                  <a:pt x="1344" y="1028"/>
                </a:lnTo>
                <a:lnTo>
                  <a:pt x="1308" y="1040"/>
                </a:lnTo>
                <a:lnTo>
                  <a:pt x="1270" y="1052"/>
                </a:lnTo>
                <a:lnTo>
                  <a:pt x="1232" y="1064"/>
                </a:lnTo>
                <a:lnTo>
                  <a:pt x="1192" y="1074"/>
                </a:lnTo>
                <a:lnTo>
                  <a:pt x="1152" y="1082"/>
                </a:lnTo>
                <a:lnTo>
                  <a:pt x="1110" y="1090"/>
                </a:lnTo>
                <a:lnTo>
                  <a:pt x="1068" y="1096"/>
                </a:lnTo>
                <a:lnTo>
                  <a:pt x="1026" y="1100"/>
                </a:lnTo>
                <a:lnTo>
                  <a:pt x="982" y="1104"/>
                </a:lnTo>
                <a:lnTo>
                  <a:pt x="938" y="1106"/>
                </a:lnTo>
                <a:lnTo>
                  <a:pt x="894" y="1106"/>
                </a:lnTo>
                <a:lnTo>
                  <a:pt x="894" y="1106"/>
                </a:lnTo>
                <a:lnTo>
                  <a:pt x="850" y="1106"/>
                </a:lnTo>
                <a:lnTo>
                  <a:pt x="806" y="1104"/>
                </a:lnTo>
                <a:lnTo>
                  <a:pt x="762" y="1100"/>
                </a:lnTo>
                <a:lnTo>
                  <a:pt x="720" y="1096"/>
                </a:lnTo>
                <a:lnTo>
                  <a:pt x="678" y="1090"/>
                </a:lnTo>
                <a:lnTo>
                  <a:pt x="636" y="1082"/>
                </a:lnTo>
                <a:lnTo>
                  <a:pt x="596" y="1074"/>
                </a:lnTo>
                <a:lnTo>
                  <a:pt x="556" y="1064"/>
                </a:lnTo>
                <a:lnTo>
                  <a:pt x="518" y="1052"/>
                </a:lnTo>
                <a:lnTo>
                  <a:pt x="480" y="1040"/>
                </a:lnTo>
                <a:lnTo>
                  <a:pt x="444" y="1028"/>
                </a:lnTo>
                <a:lnTo>
                  <a:pt x="410" y="1012"/>
                </a:lnTo>
                <a:lnTo>
                  <a:pt x="376" y="998"/>
                </a:lnTo>
                <a:lnTo>
                  <a:pt x="342" y="982"/>
                </a:lnTo>
                <a:lnTo>
                  <a:pt x="312" y="964"/>
                </a:lnTo>
                <a:lnTo>
                  <a:pt x="282" y="946"/>
                </a:lnTo>
                <a:lnTo>
                  <a:pt x="252" y="928"/>
                </a:lnTo>
                <a:lnTo>
                  <a:pt x="226" y="908"/>
                </a:lnTo>
                <a:lnTo>
                  <a:pt x="200" y="886"/>
                </a:lnTo>
                <a:lnTo>
                  <a:pt x="176" y="866"/>
                </a:lnTo>
                <a:lnTo>
                  <a:pt x="152" y="844"/>
                </a:lnTo>
                <a:lnTo>
                  <a:pt x="132" y="820"/>
                </a:lnTo>
                <a:lnTo>
                  <a:pt x="112" y="796"/>
                </a:lnTo>
                <a:lnTo>
                  <a:pt x="96" y="772"/>
                </a:lnTo>
                <a:lnTo>
                  <a:pt x="80" y="748"/>
                </a:lnTo>
                <a:lnTo>
                  <a:pt x="66" y="722"/>
                </a:lnTo>
                <a:lnTo>
                  <a:pt x="54" y="696"/>
                </a:lnTo>
                <a:lnTo>
                  <a:pt x="44" y="670"/>
                </a:lnTo>
                <a:lnTo>
                  <a:pt x="38" y="642"/>
                </a:lnTo>
                <a:lnTo>
                  <a:pt x="32" y="616"/>
                </a:lnTo>
                <a:lnTo>
                  <a:pt x="28" y="588"/>
                </a:lnTo>
                <a:lnTo>
                  <a:pt x="28" y="560"/>
                </a:lnTo>
                <a:lnTo>
                  <a:pt x="28" y="560"/>
                </a:lnTo>
                <a:lnTo>
                  <a:pt x="30" y="522"/>
                </a:lnTo>
                <a:lnTo>
                  <a:pt x="36" y="484"/>
                </a:lnTo>
                <a:lnTo>
                  <a:pt x="46" y="448"/>
                </a:lnTo>
                <a:lnTo>
                  <a:pt x="60" y="412"/>
                </a:lnTo>
                <a:lnTo>
                  <a:pt x="60" y="412"/>
                </a:lnTo>
                <a:lnTo>
                  <a:pt x="46" y="406"/>
                </a:lnTo>
                <a:lnTo>
                  <a:pt x="46" y="406"/>
                </a:lnTo>
                <a:lnTo>
                  <a:pt x="36" y="428"/>
                </a:lnTo>
                <a:lnTo>
                  <a:pt x="26" y="450"/>
                </a:lnTo>
                <a:lnTo>
                  <a:pt x="18" y="472"/>
                </a:lnTo>
                <a:lnTo>
                  <a:pt x="12" y="494"/>
                </a:lnTo>
                <a:lnTo>
                  <a:pt x="8" y="516"/>
                </a:lnTo>
                <a:lnTo>
                  <a:pt x="4" y="540"/>
                </a:lnTo>
                <a:lnTo>
                  <a:pt x="2" y="562"/>
                </a:lnTo>
                <a:lnTo>
                  <a:pt x="0" y="586"/>
                </a:lnTo>
                <a:lnTo>
                  <a:pt x="0" y="586"/>
                </a:lnTo>
                <a:lnTo>
                  <a:pt x="2" y="616"/>
                </a:lnTo>
                <a:lnTo>
                  <a:pt x="6" y="646"/>
                </a:lnTo>
                <a:lnTo>
                  <a:pt x="12" y="676"/>
                </a:lnTo>
                <a:lnTo>
                  <a:pt x="20" y="704"/>
                </a:lnTo>
                <a:lnTo>
                  <a:pt x="30" y="732"/>
                </a:lnTo>
                <a:lnTo>
                  <a:pt x="44" y="760"/>
                </a:lnTo>
                <a:lnTo>
                  <a:pt x="58" y="788"/>
                </a:lnTo>
                <a:lnTo>
                  <a:pt x="76" y="814"/>
                </a:lnTo>
                <a:lnTo>
                  <a:pt x="94" y="840"/>
                </a:lnTo>
                <a:lnTo>
                  <a:pt x="114" y="866"/>
                </a:lnTo>
                <a:lnTo>
                  <a:pt x="138" y="890"/>
                </a:lnTo>
                <a:lnTo>
                  <a:pt x="162" y="914"/>
                </a:lnTo>
                <a:lnTo>
                  <a:pt x="188" y="938"/>
                </a:lnTo>
                <a:lnTo>
                  <a:pt x="216" y="960"/>
                </a:lnTo>
                <a:lnTo>
                  <a:pt x="246" y="980"/>
                </a:lnTo>
                <a:lnTo>
                  <a:pt x="278" y="1002"/>
                </a:lnTo>
                <a:lnTo>
                  <a:pt x="310" y="1020"/>
                </a:lnTo>
                <a:lnTo>
                  <a:pt x="346" y="1038"/>
                </a:lnTo>
                <a:lnTo>
                  <a:pt x="380" y="1056"/>
                </a:lnTo>
                <a:lnTo>
                  <a:pt x="418" y="1072"/>
                </a:lnTo>
                <a:lnTo>
                  <a:pt x="456" y="1088"/>
                </a:lnTo>
                <a:lnTo>
                  <a:pt x="496" y="1102"/>
                </a:lnTo>
                <a:lnTo>
                  <a:pt x="536" y="1116"/>
                </a:lnTo>
                <a:lnTo>
                  <a:pt x="578" y="1126"/>
                </a:lnTo>
                <a:lnTo>
                  <a:pt x="622" y="1138"/>
                </a:lnTo>
                <a:lnTo>
                  <a:pt x="666" y="1146"/>
                </a:lnTo>
                <a:lnTo>
                  <a:pt x="710" y="1154"/>
                </a:lnTo>
                <a:lnTo>
                  <a:pt x="756" y="1160"/>
                </a:lnTo>
                <a:lnTo>
                  <a:pt x="804" y="1166"/>
                </a:lnTo>
                <a:lnTo>
                  <a:pt x="850" y="1170"/>
                </a:lnTo>
                <a:lnTo>
                  <a:pt x="898" y="1172"/>
                </a:lnTo>
                <a:lnTo>
                  <a:pt x="948" y="1172"/>
                </a:lnTo>
                <a:lnTo>
                  <a:pt x="948" y="1172"/>
                </a:lnTo>
                <a:lnTo>
                  <a:pt x="996" y="1172"/>
                </a:lnTo>
                <a:lnTo>
                  <a:pt x="1044" y="1170"/>
                </a:lnTo>
                <a:lnTo>
                  <a:pt x="1092" y="1166"/>
                </a:lnTo>
                <a:lnTo>
                  <a:pt x="1138" y="1160"/>
                </a:lnTo>
                <a:lnTo>
                  <a:pt x="1184" y="1154"/>
                </a:lnTo>
                <a:lnTo>
                  <a:pt x="1228" y="1146"/>
                </a:lnTo>
                <a:lnTo>
                  <a:pt x="1272" y="1138"/>
                </a:lnTo>
                <a:lnTo>
                  <a:pt x="1316" y="1126"/>
                </a:lnTo>
                <a:lnTo>
                  <a:pt x="1358" y="1116"/>
                </a:lnTo>
                <a:lnTo>
                  <a:pt x="1398" y="1102"/>
                </a:lnTo>
                <a:lnTo>
                  <a:pt x="1438" y="1088"/>
                </a:lnTo>
                <a:lnTo>
                  <a:pt x="1476" y="1072"/>
                </a:lnTo>
                <a:lnTo>
                  <a:pt x="1514" y="1056"/>
                </a:lnTo>
                <a:lnTo>
                  <a:pt x="1550" y="1038"/>
                </a:lnTo>
                <a:lnTo>
                  <a:pt x="1584" y="1020"/>
                </a:lnTo>
                <a:lnTo>
                  <a:pt x="1616" y="1002"/>
                </a:lnTo>
                <a:lnTo>
                  <a:pt x="1648" y="980"/>
                </a:lnTo>
                <a:lnTo>
                  <a:pt x="1678" y="960"/>
                </a:lnTo>
                <a:lnTo>
                  <a:pt x="1706" y="938"/>
                </a:lnTo>
                <a:lnTo>
                  <a:pt x="1732" y="914"/>
                </a:lnTo>
                <a:lnTo>
                  <a:pt x="1756" y="890"/>
                </a:lnTo>
                <a:lnTo>
                  <a:pt x="1780" y="866"/>
                </a:lnTo>
                <a:lnTo>
                  <a:pt x="1800" y="840"/>
                </a:lnTo>
                <a:lnTo>
                  <a:pt x="1820" y="814"/>
                </a:lnTo>
                <a:lnTo>
                  <a:pt x="1836" y="788"/>
                </a:lnTo>
                <a:lnTo>
                  <a:pt x="1852" y="760"/>
                </a:lnTo>
                <a:lnTo>
                  <a:pt x="1864" y="732"/>
                </a:lnTo>
                <a:lnTo>
                  <a:pt x="1874" y="704"/>
                </a:lnTo>
                <a:lnTo>
                  <a:pt x="1884" y="676"/>
                </a:lnTo>
                <a:lnTo>
                  <a:pt x="1890" y="646"/>
                </a:lnTo>
                <a:lnTo>
                  <a:pt x="1892" y="616"/>
                </a:lnTo>
                <a:lnTo>
                  <a:pt x="1894" y="586"/>
                </a:lnTo>
                <a:lnTo>
                  <a:pt x="1894" y="586"/>
                </a:lnTo>
                <a:lnTo>
                  <a:pt x="1892" y="556"/>
                </a:lnTo>
                <a:lnTo>
                  <a:pt x="1890" y="526"/>
                </a:lnTo>
                <a:lnTo>
                  <a:pt x="1884" y="496"/>
                </a:lnTo>
                <a:lnTo>
                  <a:pt x="1874" y="468"/>
                </a:lnTo>
                <a:lnTo>
                  <a:pt x="1864" y="440"/>
                </a:lnTo>
                <a:lnTo>
                  <a:pt x="1852" y="412"/>
                </a:lnTo>
                <a:lnTo>
                  <a:pt x="1836" y="384"/>
                </a:lnTo>
                <a:lnTo>
                  <a:pt x="1820" y="358"/>
                </a:lnTo>
                <a:lnTo>
                  <a:pt x="1800" y="332"/>
                </a:lnTo>
                <a:lnTo>
                  <a:pt x="1780" y="306"/>
                </a:lnTo>
                <a:lnTo>
                  <a:pt x="1756" y="282"/>
                </a:lnTo>
                <a:lnTo>
                  <a:pt x="1732" y="258"/>
                </a:lnTo>
                <a:lnTo>
                  <a:pt x="1706" y="236"/>
                </a:lnTo>
                <a:lnTo>
                  <a:pt x="1678" y="214"/>
                </a:lnTo>
                <a:lnTo>
                  <a:pt x="1648" y="192"/>
                </a:lnTo>
                <a:lnTo>
                  <a:pt x="1616" y="172"/>
                </a:lnTo>
                <a:lnTo>
                  <a:pt x="1584" y="152"/>
                </a:lnTo>
                <a:lnTo>
                  <a:pt x="1550" y="134"/>
                </a:lnTo>
                <a:lnTo>
                  <a:pt x="1514" y="116"/>
                </a:lnTo>
                <a:lnTo>
                  <a:pt x="1476" y="100"/>
                </a:lnTo>
                <a:lnTo>
                  <a:pt x="1438" y="84"/>
                </a:lnTo>
                <a:lnTo>
                  <a:pt x="1398" y="70"/>
                </a:lnTo>
                <a:lnTo>
                  <a:pt x="1358" y="58"/>
                </a:lnTo>
                <a:lnTo>
                  <a:pt x="1316" y="46"/>
                </a:lnTo>
                <a:lnTo>
                  <a:pt x="1272" y="36"/>
                </a:lnTo>
                <a:lnTo>
                  <a:pt x="1228" y="26"/>
                </a:lnTo>
                <a:lnTo>
                  <a:pt x="1184" y="18"/>
                </a:lnTo>
                <a:lnTo>
                  <a:pt x="1138" y="12"/>
                </a:lnTo>
                <a:lnTo>
                  <a:pt x="1092" y="6"/>
                </a:lnTo>
                <a:lnTo>
                  <a:pt x="1044" y="2"/>
                </a:lnTo>
                <a:lnTo>
                  <a:pt x="996" y="0"/>
                </a:lnTo>
                <a:lnTo>
                  <a:pt x="948" y="0"/>
                </a:lnTo>
                <a:lnTo>
                  <a:pt x="948" y="0"/>
                </a:lnTo>
                <a:close/>
              </a:path>
            </a:pathLst>
          </a:custGeom>
          <a:solidFill>
            <a:schemeClr val="bg2">
              <a:lumMod val="25000"/>
            </a:schemeClr>
          </a:solidFill>
          <a:ln w="8">
            <a:solidFill>
              <a:srgbClr val="000000"/>
            </a:solidFill>
            <a:prstDash val="solid"/>
            <a:round/>
            <a:headEnd/>
            <a:tailEnd/>
          </a:ln>
          <a:effectLst>
            <a:outerShdw blurRad="165100" dist="63500" dir="5400000" sx="103000" sy="103000" algn="t" rotWithShape="0">
              <a:prstClr val="black">
                <a:alpha val="40000"/>
              </a:prstClr>
            </a:outerShdw>
          </a:effectLst>
          <a:scene3d>
            <a:camera prst="perspectiveRelaxed">
              <a:rot lat="18935215" lon="18111855" rev="3909539"/>
            </a:camera>
            <a:lightRig rig="chilly" dir="t"/>
          </a:scene3d>
          <a:sp3d extrusionH="127000" contourW="12700" prstMaterial="dkEdge">
            <a:bevelT/>
            <a:extrusionClr>
              <a:schemeClr val="bg1">
                <a:lumMod val="75000"/>
              </a:schemeClr>
            </a:extrusionClr>
            <a:contourClr>
              <a:schemeClr val="bg1">
                <a:lumMod val="75000"/>
              </a:schemeClr>
            </a:contourClr>
          </a:sp3d>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dirty="0">
              <a:solidFill>
                <a:prstClr val="black"/>
              </a:solidFill>
              <a:latin typeface="Calibri" pitchFamily="34" charset="0"/>
            </a:endParaRPr>
          </a:p>
        </p:txBody>
      </p:sp>
      <p:sp>
        <p:nvSpPr>
          <p:cNvPr id="12" name="Rectangle 11"/>
          <p:cNvSpPr/>
          <p:nvPr/>
        </p:nvSpPr>
        <p:spPr>
          <a:xfrm>
            <a:off x="1118936" y="1448114"/>
            <a:ext cx="2286000" cy="381000"/>
          </a:xfrm>
          <a:prstGeom prst="rect">
            <a:avLst/>
          </a:prstGeom>
          <a:gradFill>
            <a:gsLst>
              <a:gs pos="0">
                <a:schemeClr val="bg1">
                  <a:alpha val="81000"/>
                </a:schemeClr>
              </a:gs>
              <a:gs pos="50000">
                <a:schemeClr val="bg1">
                  <a:lumMod val="85000"/>
                  <a:alpha val="35000"/>
                </a:schemeClr>
              </a:gs>
              <a:gs pos="100000">
                <a:schemeClr val="bg1">
                  <a:lumMod val="95000"/>
                  <a:alpha val="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dirty="0">
              <a:solidFill>
                <a:prstClr val="white"/>
              </a:solidFill>
              <a:latin typeface="Calibri" pitchFamily="34" charset="0"/>
            </a:endParaRPr>
          </a:p>
        </p:txBody>
      </p:sp>
      <p:sp>
        <p:nvSpPr>
          <p:cNvPr id="13" name="TextBox 12"/>
          <p:cNvSpPr txBox="1"/>
          <p:nvPr/>
        </p:nvSpPr>
        <p:spPr>
          <a:xfrm>
            <a:off x="1109410" y="1600200"/>
            <a:ext cx="2700590" cy="1015663"/>
          </a:xfrm>
          <a:prstGeom prst="rect">
            <a:avLst/>
          </a:prstGeom>
          <a:noFill/>
        </p:spPr>
        <p:txBody>
          <a:bodyPr wrap="square" rtlCol="0">
            <a:spAutoFit/>
          </a:bodyPr>
          <a:lstStyle/>
          <a:p>
            <a:r>
              <a:rPr lang="en-US" sz="2000" dirty="0"/>
              <a:t>Determine </a:t>
            </a:r>
            <a:r>
              <a:rPr lang="en-US" sz="2000" dirty="0" smtClean="0"/>
              <a:t>the prospect’s strategic </a:t>
            </a:r>
            <a:r>
              <a:rPr lang="en-US" sz="2000" dirty="0"/>
              <a:t>priorities</a:t>
            </a:r>
          </a:p>
        </p:txBody>
      </p:sp>
      <p:sp>
        <p:nvSpPr>
          <p:cNvPr id="14" name="Rectangle 13"/>
          <p:cNvSpPr/>
          <p:nvPr/>
        </p:nvSpPr>
        <p:spPr>
          <a:xfrm>
            <a:off x="1118936" y="3124514"/>
            <a:ext cx="2286000" cy="381000"/>
          </a:xfrm>
          <a:prstGeom prst="rect">
            <a:avLst/>
          </a:prstGeom>
          <a:gradFill>
            <a:gsLst>
              <a:gs pos="0">
                <a:schemeClr val="bg1">
                  <a:alpha val="81000"/>
                </a:schemeClr>
              </a:gs>
              <a:gs pos="50000">
                <a:schemeClr val="bg1">
                  <a:lumMod val="85000"/>
                  <a:alpha val="35000"/>
                </a:schemeClr>
              </a:gs>
              <a:gs pos="100000">
                <a:schemeClr val="bg1">
                  <a:lumMod val="95000"/>
                  <a:alpha val="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dirty="0">
              <a:solidFill>
                <a:prstClr val="white"/>
              </a:solidFill>
              <a:latin typeface="Calibri" pitchFamily="34" charset="0"/>
            </a:endParaRPr>
          </a:p>
        </p:txBody>
      </p:sp>
      <p:sp>
        <p:nvSpPr>
          <p:cNvPr id="15" name="TextBox 14"/>
          <p:cNvSpPr txBox="1"/>
          <p:nvPr/>
        </p:nvSpPr>
        <p:spPr>
          <a:xfrm>
            <a:off x="1118935" y="3340082"/>
            <a:ext cx="2481011" cy="1015663"/>
          </a:xfrm>
          <a:prstGeom prst="rect">
            <a:avLst/>
          </a:prstGeom>
          <a:noFill/>
        </p:spPr>
        <p:txBody>
          <a:bodyPr wrap="square" rtlCol="0">
            <a:spAutoFit/>
          </a:bodyPr>
          <a:lstStyle/>
          <a:p>
            <a:r>
              <a:rPr lang="en-US" sz="2000" dirty="0"/>
              <a:t>Communicate ability to </a:t>
            </a:r>
            <a:r>
              <a:rPr lang="en-US" sz="2000" dirty="0" smtClean="0"/>
              <a:t>create and </a:t>
            </a:r>
            <a:r>
              <a:rPr lang="en-US" sz="2000" dirty="0"/>
              <a:t>deliver customer value.</a:t>
            </a:r>
          </a:p>
        </p:txBody>
      </p:sp>
      <p:sp>
        <p:nvSpPr>
          <p:cNvPr id="16" name="Rectangle 15"/>
          <p:cNvSpPr/>
          <p:nvPr/>
        </p:nvSpPr>
        <p:spPr>
          <a:xfrm>
            <a:off x="1118936" y="4853050"/>
            <a:ext cx="2286000" cy="381000"/>
          </a:xfrm>
          <a:prstGeom prst="rect">
            <a:avLst/>
          </a:prstGeom>
          <a:gradFill>
            <a:gsLst>
              <a:gs pos="0">
                <a:schemeClr val="bg1">
                  <a:alpha val="81000"/>
                </a:schemeClr>
              </a:gs>
              <a:gs pos="50000">
                <a:schemeClr val="bg1">
                  <a:lumMod val="85000"/>
                  <a:alpha val="35000"/>
                </a:schemeClr>
              </a:gs>
              <a:gs pos="100000">
                <a:schemeClr val="bg1">
                  <a:lumMod val="95000"/>
                  <a:alpha val="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dirty="0">
              <a:solidFill>
                <a:prstClr val="white"/>
              </a:solidFill>
              <a:latin typeface="Calibri" pitchFamily="34" charset="0"/>
            </a:endParaRPr>
          </a:p>
        </p:txBody>
      </p:sp>
      <p:sp>
        <p:nvSpPr>
          <p:cNvPr id="17" name="TextBox 16"/>
          <p:cNvSpPr txBox="1"/>
          <p:nvPr/>
        </p:nvSpPr>
        <p:spPr>
          <a:xfrm>
            <a:off x="1118936" y="5159514"/>
            <a:ext cx="2947736" cy="707886"/>
          </a:xfrm>
          <a:prstGeom prst="rect">
            <a:avLst/>
          </a:prstGeom>
          <a:noFill/>
        </p:spPr>
        <p:txBody>
          <a:bodyPr wrap="square" rtlCol="0">
            <a:spAutoFit/>
          </a:bodyPr>
          <a:lstStyle/>
          <a:p>
            <a:r>
              <a:rPr lang="en-US" sz="2000" dirty="0"/>
              <a:t>Negotiate and earn </a:t>
            </a:r>
            <a:br>
              <a:rPr lang="en-US" sz="2000" dirty="0"/>
            </a:br>
            <a:r>
              <a:rPr lang="en-US" sz="2000" dirty="0" smtClean="0"/>
              <a:t>commitment.</a:t>
            </a:r>
            <a:endParaRPr lang="en-US" sz="2000" dirty="0"/>
          </a:p>
        </p:txBody>
      </p:sp>
      <p:pic>
        <p:nvPicPr>
          <p:cNvPr id="18" name="Picture 1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42418" y="1524000"/>
            <a:ext cx="4033849" cy="4780858"/>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247538831"/>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Purpose of Sales Dialogue</a:t>
            </a:r>
            <a:endParaRPr lang="en-US" dirty="0"/>
          </a:p>
        </p:txBody>
      </p:sp>
      <p:sp>
        <p:nvSpPr>
          <p:cNvPr id="5" name="Freeform 12"/>
          <p:cNvSpPr>
            <a:spLocks/>
          </p:cNvSpPr>
          <p:nvPr/>
        </p:nvSpPr>
        <p:spPr bwMode="auto">
          <a:xfrm>
            <a:off x="966536" y="1347850"/>
            <a:ext cx="3179763" cy="1562100"/>
          </a:xfrm>
          <a:custGeom>
            <a:avLst/>
            <a:gdLst>
              <a:gd name="T0" fmla="*/ 3179763 w 853"/>
              <a:gd name="T1" fmla="*/ 790370 h 419"/>
              <a:gd name="T2" fmla="*/ 2948643 w 853"/>
              <a:gd name="T3" fmla="*/ 536855 h 419"/>
              <a:gd name="T4" fmla="*/ 2948643 w 853"/>
              <a:gd name="T5" fmla="*/ 626331 h 419"/>
              <a:gd name="T6" fmla="*/ 2613147 w 853"/>
              <a:gd name="T7" fmla="*/ 357904 h 419"/>
              <a:gd name="T8" fmla="*/ 2613147 w 853"/>
              <a:gd name="T9" fmla="*/ 238602 h 419"/>
              <a:gd name="T10" fmla="*/ 2374571 w 853"/>
              <a:gd name="T11" fmla="*/ 0 h 419"/>
              <a:gd name="T12" fmla="*/ 238575 w 853"/>
              <a:gd name="T13" fmla="*/ 0 h 419"/>
              <a:gd name="T14" fmla="*/ 0 w 853"/>
              <a:gd name="T15" fmla="*/ 238602 h 419"/>
              <a:gd name="T16" fmla="*/ 0 w 853"/>
              <a:gd name="T17" fmla="*/ 1323498 h 419"/>
              <a:gd name="T18" fmla="*/ 238575 w 853"/>
              <a:gd name="T19" fmla="*/ 1562100 h 419"/>
              <a:gd name="T20" fmla="*/ 2374571 w 853"/>
              <a:gd name="T21" fmla="*/ 1562100 h 419"/>
              <a:gd name="T22" fmla="*/ 2613147 w 853"/>
              <a:gd name="T23" fmla="*/ 1323498 h 419"/>
              <a:gd name="T24" fmla="*/ 2613147 w 853"/>
              <a:gd name="T25" fmla="*/ 1226565 h 419"/>
              <a:gd name="T26" fmla="*/ 2948643 w 853"/>
              <a:gd name="T27" fmla="*/ 958138 h 419"/>
              <a:gd name="T28" fmla="*/ 2948643 w 853"/>
              <a:gd name="T29" fmla="*/ 1047614 h 419"/>
              <a:gd name="T30" fmla="*/ 3179763 w 853"/>
              <a:gd name="T31" fmla="*/ 790370 h 41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853"/>
              <a:gd name="T49" fmla="*/ 0 h 419"/>
              <a:gd name="T50" fmla="*/ 853 w 853"/>
              <a:gd name="T51" fmla="*/ 419 h 41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853" h="419">
                <a:moveTo>
                  <a:pt x="853" y="212"/>
                </a:moveTo>
                <a:cubicBezTo>
                  <a:pt x="791" y="144"/>
                  <a:pt x="791" y="144"/>
                  <a:pt x="791" y="144"/>
                </a:cubicBezTo>
                <a:cubicBezTo>
                  <a:pt x="791" y="168"/>
                  <a:pt x="791" y="168"/>
                  <a:pt x="791" y="168"/>
                </a:cubicBezTo>
                <a:cubicBezTo>
                  <a:pt x="701" y="96"/>
                  <a:pt x="701" y="96"/>
                  <a:pt x="701" y="96"/>
                </a:cubicBezTo>
                <a:cubicBezTo>
                  <a:pt x="701" y="64"/>
                  <a:pt x="701" y="64"/>
                  <a:pt x="701" y="64"/>
                </a:cubicBezTo>
                <a:cubicBezTo>
                  <a:pt x="701" y="29"/>
                  <a:pt x="672" y="0"/>
                  <a:pt x="637" y="0"/>
                </a:cubicBezTo>
                <a:cubicBezTo>
                  <a:pt x="64" y="0"/>
                  <a:pt x="64" y="0"/>
                  <a:pt x="64" y="0"/>
                </a:cubicBezTo>
                <a:cubicBezTo>
                  <a:pt x="28" y="0"/>
                  <a:pt x="0" y="29"/>
                  <a:pt x="0" y="64"/>
                </a:cubicBezTo>
                <a:cubicBezTo>
                  <a:pt x="0" y="355"/>
                  <a:pt x="0" y="355"/>
                  <a:pt x="0" y="355"/>
                </a:cubicBezTo>
                <a:cubicBezTo>
                  <a:pt x="0" y="390"/>
                  <a:pt x="28" y="419"/>
                  <a:pt x="64" y="419"/>
                </a:cubicBezTo>
                <a:cubicBezTo>
                  <a:pt x="637" y="419"/>
                  <a:pt x="637" y="419"/>
                  <a:pt x="637" y="419"/>
                </a:cubicBezTo>
                <a:cubicBezTo>
                  <a:pt x="672" y="419"/>
                  <a:pt x="701" y="390"/>
                  <a:pt x="701" y="355"/>
                </a:cubicBezTo>
                <a:cubicBezTo>
                  <a:pt x="701" y="329"/>
                  <a:pt x="701" y="329"/>
                  <a:pt x="701" y="329"/>
                </a:cubicBezTo>
                <a:cubicBezTo>
                  <a:pt x="791" y="257"/>
                  <a:pt x="791" y="257"/>
                  <a:pt x="791" y="257"/>
                </a:cubicBezTo>
                <a:cubicBezTo>
                  <a:pt x="791" y="281"/>
                  <a:pt x="791" y="281"/>
                  <a:pt x="791" y="281"/>
                </a:cubicBezTo>
                <a:lnTo>
                  <a:pt x="853" y="212"/>
                </a:lnTo>
                <a:close/>
              </a:path>
            </a:pathLst>
          </a:custGeom>
          <a:gradFill>
            <a:gsLst>
              <a:gs pos="0">
                <a:srgbClr val="45CDFF"/>
              </a:gs>
              <a:gs pos="100000">
                <a:srgbClr val="0070C0"/>
              </a:gs>
            </a:gsLst>
            <a:path path="circle">
              <a:fillToRect l="100000" b="100000"/>
            </a:path>
          </a:gradFill>
          <a:ln w="9">
            <a:solidFill>
              <a:srgbClr val="000000"/>
            </a:solidFill>
            <a:miter lim="800000"/>
            <a:headEnd/>
            <a:tailEnd/>
          </a:ln>
          <a:effectLst>
            <a:outerShdw blurRad="101600" dist="38100" dir="5400000" sx="105000" sy="105000" algn="t" rotWithShape="0">
              <a:prstClr val="black">
                <a:alpha val="40000"/>
              </a:prstClr>
            </a:outerShdw>
          </a:effectLst>
          <a:scene3d>
            <a:camera prst="orthographicFront"/>
            <a:lightRig rig="threePt" dir="t"/>
          </a:scene3d>
          <a:sp3d>
            <a:bevelT w="139700" h="139700" prst="divot"/>
          </a:sp3d>
        </p:spPr>
        <p:txBody>
          <a:bodyPr/>
          <a:lstStyle/>
          <a:p>
            <a:pPr fontAlgn="base">
              <a:spcBef>
                <a:spcPct val="0"/>
              </a:spcBef>
              <a:spcAft>
                <a:spcPct val="0"/>
              </a:spcAft>
            </a:pPr>
            <a:endParaRPr lang="en-US">
              <a:solidFill>
                <a:prstClr val="black"/>
              </a:solidFill>
              <a:latin typeface="Calibri" pitchFamily="34" charset="0"/>
            </a:endParaRPr>
          </a:p>
        </p:txBody>
      </p:sp>
      <p:sp>
        <p:nvSpPr>
          <p:cNvPr id="6" name="Freeform 12"/>
          <p:cNvSpPr>
            <a:spLocks/>
          </p:cNvSpPr>
          <p:nvPr/>
        </p:nvSpPr>
        <p:spPr bwMode="auto">
          <a:xfrm>
            <a:off x="966536" y="3024250"/>
            <a:ext cx="3179763" cy="1562100"/>
          </a:xfrm>
          <a:custGeom>
            <a:avLst/>
            <a:gdLst>
              <a:gd name="T0" fmla="*/ 3179763 w 853"/>
              <a:gd name="T1" fmla="*/ 790370 h 419"/>
              <a:gd name="T2" fmla="*/ 2948643 w 853"/>
              <a:gd name="T3" fmla="*/ 536855 h 419"/>
              <a:gd name="T4" fmla="*/ 2948643 w 853"/>
              <a:gd name="T5" fmla="*/ 626331 h 419"/>
              <a:gd name="T6" fmla="*/ 2613147 w 853"/>
              <a:gd name="T7" fmla="*/ 357904 h 419"/>
              <a:gd name="T8" fmla="*/ 2613147 w 853"/>
              <a:gd name="T9" fmla="*/ 238602 h 419"/>
              <a:gd name="T10" fmla="*/ 2374571 w 853"/>
              <a:gd name="T11" fmla="*/ 0 h 419"/>
              <a:gd name="T12" fmla="*/ 238575 w 853"/>
              <a:gd name="T13" fmla="*/ 0 h 419"/>
              <a:gd name="T14" fmla="*/ 0 w 853"/>
              <a:gd name="T15" fmla="*/ 238602 h 419"/>
              <a:gd name="T16" fmla="*/ 0 w 853"/>
              <a:gd name="T17" fmla="*/ 1323498 h 419"/>
              <a:gd name="T18" fmla="*/ 238575 w 853"/>
              <a:gd name="T19" fmla="*/ 1562100 h 419"/>
              <a:gd name="T20" fmla="*/ 2374571 w 853"/>
              <a:gd name="T21" fmla="*/ 1562100 h 419"/>
              <a:gd name="T22" fmla="*/ 2613147 w 853"/>
              <a:gd name="T23" fmla="*/ 1323498 h 419"/>
              <a:gd name="T24" fmla="*/ 2613147 w 853"/>
              <a:gd name="T25" fmla="*/ 1226565 h 419"/>
              <a:gd name="T26" fmla="*/ 2948643 w 853"/>
              <a:gd name="T27" fmla="*/ 958138 h 419"/>
              <a:gd name="T28" fmla="*/ 2948643 w 853"/>
              <a:gd name="T29" fmla="*/ 1047614 h 419"/>
              <a:gd name="T30" fmla="*/ 3179763 w 853"/>
              <a:gd name="T31" fmla="*/ 790370 h 41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853"/>
              <a:gd name="T49" fmla="*/ 0 h 419"/>
              <a:gd name="T50" fmla="*/ 853 w 853"/>
              <a:gd name="T51" fmla="*/ 419 h 41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853" h="419">
                <a:moveTo>
                  <a:pt x="853" y="212"/>
                </a:moveTo>
                <a:cubicBezTo>
                  <a:pt x="791" y="144"/>
                  <a:pt x="791" y="144"/>
                  <a:pt x="791" y="144"/>
                </a:cubicBezTo>
                <a:cubicBezTo>
                  <a:pt x="791" y="168"/>
                  <a:pt x="791" y="168"/>
                  <a:pt x="791" y="168"/>
                </a:cubicBezTo>
                <a:cubicBezTo>
                  <a:pt x="701" y="96"/>
                  <a:pt x="701" y="96"/>
                  <a:pt x="701" y="96"/>
                </a:cubicBezTo>
                <a:cubicBezTo>
                  <a:pt x="701" y="64"/>
                  <a:pt x="701" y="64"/>
                  <a:pt x="701" y="64"/>
                </a:cubicBezTo>
                <a:cubicBezTo>
                  <a:pt x="701" y="29"/>
                  <a:pt x="672" y="0"/>
                  <a:pt x="637" y="0"/>
                </a:cubicBezTo>
                <a:cubicBezTo>
                  <a:pt x="64" y="0"/>
                  <a:pt x="64" y="0"/>
                  <a:pt x="64" y="0"/>
                </a:cubicBezTo>
                <a:cubicBezTo>
                  <a:pt x="28" y="0"/>
                  <a:pt x="0" y="29"/>
                  <a:pt x="0" y="64"/>
                </a:cubicBezTo>
                <a:cubicBezTo>
                  <a:pt x="0" y="355"/>
                  <a:pt x="0" y="355"/>
                  <a:pt x="0" y="355"/>
                </a:cubicBezTo>
                <a:cubicBezTo>
                  <a:pt x="0" y="390"/>
                  <a:pt x="28" y="419"/>
                  <a:pt x="64" y="419"/>
                </a:cubicBezTo>
                <a:cubicBezTo>
                  <a:pt x="637" y="419"/>
                  <a:pt x="637" y="419"/>
                  <a:pt x="637" y="419"/>
                </a:cubicBezTo>
                <a:cubicBezTo>
                  <a:pt x="672" y="419"/>
                  <a:pt x="701" y="390"/>
                  <a:pt x="701" y="355"/>
                </a:cubicBezTo>
                <a:cubicBezTo>
                  <a:pt x="701" y="329"/>
                  <a:pt x="701" y="329"/>
                  <a:pt x="701" y="329"/>
                </a:cubicBezTo>
                <a:cubicBezTo>
                  <a:pt x="791" y="257"/>
                  <a:pt x="791" y="257"/>
                  <a:pt x="791" y="257"/>
                </a:cubicBezTo>
                <a:cubicBezTo>
                  <a:pt x="791" y="281"/>
                  <a:pt x="791" y="281"/>
                  <a:pt x="791" y="281"/>
                </a:cubicBezTo>
                <a:lnTo>
                  <a:pt x="853" y="212"/>
                </a:lnTo>
                <a:close/>
              </a:path>
            </a:pathLst>
          </a:custGeom>
          <a:gradFill>
            <a:gsLst>
              <a:gs pos="0">
                <a:srgbClr val="30F050"/>
              </a:gs>
              <a:gs pos="100000">
                <a:srgbClr val="01AF01"/>
              </a:gs>
            </a:gsLst>
            <a:path path="circle">
              <a:fillToRect l="100000" t="100000"/>
            </a:path>
          </a:gradFill>
          <a:ln w="9">
            <a:solidFill>
              <a:srgbClr val="000000"/>
            </a:solidFill>
            <a:miter lim="800000"/>
            <a:headEnd/>
            <a:tailEnd/>
          </a:ln>
          <a:effectLst>
            <a:outerShdw blurRad="101600" dist="38100" dir="5400000" sx="105000" sy="105000" algn="t" rotWithShape="0">
              <a:prstClr val="black">
                <a:alpha val="40000"/>
              </a:prstClr>
            </a:outerShdw>
          </a:effectLst>
          <a:scene3d>
            <a:camera prst="orthographicFront"/>
            <a:lightRig rig="threePt" dir="t"/>
          </a:scene3d>
          <a:sp3d>
            <a:bevelT w="139700" h="139700" prst="divot"/>
          </a:sp3d>
        </p:spPr>
        <p:txBody>
          <a:bodyPr/>
          <a:lstStyle/>
          <a:p>
            <a:pPr fontAlgn="base">
              <a:spcBef>
                <a:spcPct val="0"/>
              </a:spcBef>
              <a:spcAft>
                <a:spcPct val="0"/>
              </a:spcAft>
            </a:pPr>
            <a:endParaRPr lang="en-US">
              <a:solidFill>
                <a:prstClr val="black"/>
              </a:solidFill>
              <a:latin typeface="Calibri" pitchFamily="34" charset="0"/>
            </a:endParaRPr>
          </a:p>
        </p:txBody>
      </p:sp>
      <p:sp>
        <p:nvSpPr>
          <p:cNvPr id="7" name="Freeform 12"/>
          <p:cNvSpPr>
            <a:spLocks/>
          </p:cNvSpPr>
          <p:nvPr/>
        </p:nvSpPr>
        <p:spPr bwMode="auto">
          <a:xfrm>
            <a:off x="966536" y="4742758"/>
            <a:ext cx="3179763" cy="1562100"/>
          </a:xfrm>
          <a:custGeom>
            <a:avLst/>
            <a:gdLst>
              <a:gd name="T0" fmla="*/ 3179763 w 853"/>
              <a:gd name="T1" fmla="*/ 790370 h 419"/>
              <a:gd name="T2" fmla="*/ 2948643 w 853"/>
              <a:gd name="T3" fmla="*/ 536855 h 419"/>
              <a:gd name="T4" fmla="*/ 2948643 w 853"/>
              <a:gd name="T5" fmla="*/ 626331 h 419"/>
              <a:gd name="T6" fmla="*/ 2613147 w 853"/>
              <a:gd name="T7" fmla="*/ 357904 h 419"/>
              <a:gd name="T8" fmla="*/ 2613147 w 853"/>
              <a:gd name="T9" fmla="*/ 238602 h 419"/>
              <a:gd name="T10" fmla="*/ 2374571 w 853"/>
              <a:gd name="T11" fmla="*/ 0 h 419"/>
              <a:gd name="T12" fmla="*/ 238575 w 853"/>
              <a:gd name="T13" fmla="*/ 0 h 419"/>
              <a:gd name="T14" fmla="*/ 0 w 853"/>
              <a:gd name="T15" fmla="*/ 238602 h 419"/>
              <a:gd name="T16" fmla="*/ 0 w 853"/>
              <a:gd name="T17" fmla="*/ 1323498 h 419"/>
              <a:gd name="T18" fmla="*/ 238575 w 853"/>
              <a:gd name="T19" fmla="*/ 1562100 h 419"/>
              <a:gd name="T20" fmla="*/ 2374571 w 853"/>
              <a:gd name="T21" fmla="*/ 1562100 h 419"/>
              <a:gd name="T22" fmla="*/ 2613147 w 853"/>
              <a:gd name="T23" fmla="*/ 1323498 h 419"/>
              <a:gd name="T24" fmla="*/ 2613147 w 853"/>
              <a:gd name="T25" fmla="*/ 1226565 h 419"/>
              <a:gd name="T26" fmla="*/ 2948643 w 853"/>
              <a:gd name="T27" fmla="*/ 958138 h 419"/>
              <a:gd name="T28" fmla="*/ 2948643 w 853"/>
              <a:gd name="T29" fmla="*/ 1047614 h 419"/>
              <a:gd name="T30" fmla="*/ 3179763 w 853"/>
              <a:gd name="T31" fmla="*/ 790370 h 41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853"/>
              <a:gd name="T49" fmla="*/ 0 h 419"/>
              <a:gd name="T50" fmla="*/ 853 w 853"/>
              <a:gd name="T51" fmla="*/ 419 h 41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853" h="419">
                <a:moveTo>
                  <a:pt x="853" y="212"/>
                </a:moveTo>
                <a:cubicBezTo>
                  <a:pt x="791" y="144"/>
                  <a:pt x="791" y="144"/>
                  <a:pt x="791" y="144"/>
                </a:cubicBezTo>
                <a:cubicBezTo>
                  <a:pt x="791" y="168"/>
                  <a:pt x="791" y="168"/>
                  <a:pt x="791" y="168"/>
                </a:cubicBezTo>
                <a:cubicBezTo>
                  <a:pt x="701" y="96"/>
                  <a:pt x="701" y="96"/>
                  <a:pt x="701" y="96"/>
                </a:cubicBezTo>
                <a:cubicBezTo>
                  <a:pt x="701" y="64"/>
                  <a:pt x="701" y="64"/>
                  <a:pt x="701" y="64"/>
                </a:cubicBezTo>
                <a:cubicBezTo>
                  <a:pt x="701" y="29"/>
                  <a:pt x="672" y="0"/>
                  <a:pt x="637" y="0"/>
                </a:cubicBezTo>
                <a:cubicBezTo>
                  <a:pt x="64" y="0"/>
                  <a:pt x="64" y="0"/>
                  <a:pt x="64" y="0"/>
                </a:cubicBezTo>
                <a:cubicBezTo>
                  <a:pt x="28" y="0"/>
                  <a:pt x="0" y="29"/>
                  <a:pt x="0" y="64"/>
                </a:cubicBezTo>
                <a:cubicBezTo>
                  <a:pt x="0" y="355"/>
                  <a:pt x="0" y="355"/>
                  <a:pt x="0" y="355"/>
                </a:cubicBezTo>
                <a:cubicBezTo>
                  <a:pt x="0" y="390"/>
                  <a:pt x="28" y="419"/>
                  <a:pt x="64" y="419"/>
                </a:cubicBezTo>
                <a:cubicBezTo>
                  <a:pt x="637" y="419"/>
                  <a:pt x="637" y="419"/>
                  <a:pt x="637" y="419"/>
                </a:cubicBezTo>
                <a:cubicBezTo>
                  <a:pt x="672" y="419"/>
                  <a:pt x="701" y="390"/>
                  <a:pt x="701" y="355"/>
                </a:cubicBezTo>
                <a:cubicBezTo>
                  <a:pt x="701" y="329"/>
                  <a:pt x="701" y="329"/>
                  <a:pt x="701" y="329"/>
                </a:cubicBezTo>
                <a:cubicBezTo>
                  <a:pt x="791" y="257"/>
                  <a:pt x="791" y="257"/>
                  <a:pt x="791" y="257"/>
                </a:cubicBezTo>
                <a:cubicBezTo>
                  <a:pt x="791" y="281"/>
                  <a:pt x="791" y="281"/>
                  <a:pt x="791" y="281"/>
                </a:cubicBezTo>
                <a:lnTo>
                  <a:pt x="853" y="212"/>
                </a:lnTo>
                <a:close/>
              </a:path>
            </a:pathLst>
          </a:custGeom>
          <a:gradFill>
            <a:gsLst>
              <a:gs pos="0">
                <a:srgbClr val="FFFF00"/>
              </a:gs>
              <a:gs pos="100000">
                <a:srgbClr val="FFC000"/>
              </a:gs>
            </a:gsLst>
            <a:path path="circle">
              <a:fillToRect l="100000" t="100000"/>
            </a:path>
          </a:gradFill>
          <a:ln w="9">
            <a:solidFill>
              <a:srgbClr val="000000"/>
            </a:solidFill>
            <a:miter lim="800000"/>
            <a:headEnd/>
            <a:tailEnd/>
          </a:ln>
          <a:effectLst>
            <a:outerShdw blurRad="101600" dist="38100" dir="5400000" sx="105000" sy="105000" algn="t" rotWithShape="0">
              <a:prstClr val="black">
                <a:alpha val="40000"/>
              </a:prstClr>
            </a:outerShdw>
          </a:effectLst>
          <a:scene3d>
            <a:camera prst="orthographicFront"/>
            <a:lightRig rig="threePt" dir="t"/>
          </a:scene3d>
          <a:sp3d>
            <a:bevelT w="139700" h="139700" prst="divot"/>
          </a:sp3d>
        </p:spPr>
        <p:txBody>
          <a:bodyPr/>
          <a:lstStyle/>
          <a:p>
            <a:pPr fontAlgn="base">
              <a:spcBef>
                <a:spcPct val="0"/>
              </a:spcBef>
              <a:spcAft>
                <a:spcPct val="0"/>
              </a:spcAft>
            </a:pPr>
            <a:endParaRPr lang="en-US">
              <a:solidFill>
                <a:prstClr val="black"/>
              </a:solidFill>
              <a:latin typeface="Calibri" pitchFamily="34" charset="0"/>
            </a:endParaRPr>
          </a:p>
        </p:txBody>
      </p:sp>
      <p:sp>
        <p:nvSpPr>
          <p:cNvPr id="8" name="Can 7"/>
          <p:cNvSpPr/>
          <p:nvPr/>
        </p:nvSpPr>
        <p:spPr>
          <a:xfrm>
            <a:off x="4243136" y="1524000"/>
            <a:ext cx="228600" cy="4800600"/>
          </a:xfrm>
          <a:prstGeom prst="can">
            <a:avLst/>
          </a:prstGeom>
          <a:gradFill flip="none" rotWithShape="1">
            <a:gsLst>
              <a:gs pos="0">
                <a:schemeClr val="tx1">
                  <a:lumMod val="65000"/>
                  <a:lumOff val="35000"/>
                </a:schemeClr>
              </a:gs>
              <a:gs pos="50000">
                <a:schemeClr val="bg1"/>
              </a:gs>
              <a:gs pos="100000">
                <a:schemeClr val="tx1">
                  <a:lumMod val="85000"/>
                  <a:lumOff val="15000"/>
                </a:schemeClr>
              </a:gs>
            </a:gsLst>
            <a:lin ang="0" scaled="1"/>
            <a:tileRect/>
          </a:gradFill>
          <a:ln>
            <a:noFill/>
          </a:ln>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dirty="0">
              <a:solidFill>
                <a:prstClr val="white"/>
              </a:solidFill>
              <a:latin typeface="Calibri" pitchFamily="34" charset="0"/>
            </a:endParaRPr>
          </a:p>
        </p:txBody>
      </p:sp>
      <p:sp>
        <p:nvSpPr>
          <p:cNvPr id="9" name="Freeform 19"/>
          <p:cNvSpPr>
            <a:spLocks/>
          </p:cNvSpPr>
          <p:nvPr/>
        </p:nvSpPr>
        <p:spPr bwMode="auto">
          <a:xfrm flipH="1">
            <a:off x="4162928" y="1881250"/>
            <a:ext cx="397040" cy="377218"/>
          </a:xfrm>
          <a:custGeom>
            <a:avLst/>
            <a:gdLst/>
            <a:ahLst/>
            <a:cxnLst>
              <a:cxn ang="0">
                <a:pos x="906" y="0"/>
              </a:cxn>
              <a:cxn ang="0">
                <a:pos x="1002" y="18"/>
              </a:cxn>
              <a:cxn ang="0">
                <a:pos x="1168" y="40"/>
              </a:cxn>
              <a:cxn ang="0">
                <a:pos x="1320" y="84"/>
              </a:cxn>
              <a:cxn ang="0">
                <a:pos x="1454" y="142"/>
              </a:cxn>
              <a:cxn ang="0">
                <a:pos x="1568" y="216"/>
              </a:cxn>
              <a:cxn ang="0">
                <a:pos x="1660" y="302"/>
              </a:cxn>
              <a:cxn ang="0">
                <a:pos x="1722" y="400"/>
              </a:cxn>
              <a:cxn ang="0">
                <a:pos x="1756" y="504"/>
              </a:cxn>
              <a:cxn ang="0">
                <a:pos x="1760" y="588"/>
              </a:cxn>
              <a:cxn ang="0">
                <a:pos x="1734" y="696"/>
              </a:cxn>
              <a:cxn ang="0">
                <a:pos x="1676" y="796"/>
              </a:cxn>
              <a:cxn ang="0">
                <a:pos x="1588" y="886"/>
              </a:cxn>
              <a:cxn ang="0">
                <a:pos x="1476" y="964"/>
              </a:cxn>
              <a:cxn ang="0">
                <a:pos x="1344" y="1028"/>
              </a:cxn>
              <a:cxn ang="0">
                <a:pos x="1192" y="1074"/>
              </a:cxn>
              <a:cxn ang="0">
                <a:pos x="1026" y="1100"/>
              </a:cxn>
              <a:cxn ang="0">
                <a:pos x="894" y="1106"/>
              </a:cxn>
              <a:cxn ang="0">
                <a:pos x="720" y="1096"/>
              </a:cxn>
              <a:cxn ang="0">
                <a:pos x="556" y="1064"/>
              </a:cxn>
              <a:cxn ang="0">
                <a:pos x="410" y="1012"/>
              </a:cxn>
              <a:cxn ang="0">
                <a:pos x="282" y="946"/>
              </a:cxn>
              <a:cxn ang="0">
                <a:pos x="176" y="866"/>
              </a:cxn>
              <a:cxn ang="0">
                <a:pos x="96" y="772"/>
              </a:cxn>
              <a:cxn ang="0">
                <a:pos x="44" y="670"/>
              </a:cxn>
              <a:cxn ang="0">
                <a:pos x="28" y="560"/>
              </a:cxn>
              <a:cxn ang="0">
                <a:pos x="46" y="448"/>
              </a:cxn>
              <a:cxn ang="0">
                <a:pos x="46" y="406"/>
              </a:cxn>
              <a:cxn ang="0">
                <a:pos x="12" y="494"/>
              </a:cxn>
              <a:cxn ang="0">
                <a:pos x="0" y="586"/>
              </a:cxn>
              <a:cxn ang="0">
                <a:pos x="12" y="676"/>
              </a:cxn>
              <a:cxn ang="0">
                <a:pos x="58" y="788"/>
              </a:cxn>
              <a:cxn ang="0">
                <a:pos x="138" y="890"/>
              </a:cxn>
              <a:cxn ang="0">
                <a:pos x="246" y="980"/>
              </a:cxn>
              <a:cxn ang="0">
                <a:pos x="380" y="1056"/>
              </a:cxn>
              <a:cxn ang="0">
                <a:pos x="536" y="1116"/>
              </a:cxn>
              <a:cxn ang="0">
                <a:pos x="710" y="1154"/>
              </a:cxn>
              <a:cxn ang="0">
                <a:pos x="898" y="1172"/>
              </a:cxn>
              <a:cxn ang="0">
                <a:pos x="1044" y="1170"/>
              </a:cxn>
              <a:cxn ang="0">
                <a:pos x="1228" y="1146"/>
              </a:cxn>
              <a:cxn ang="0">
                <a:pos x="1398" y="1102"/>
              </a:cxn>
              <a:cxn ang="0">
                <a:pos x="1550" y="1038"/>
              </a:cxn>
              <a:cxn ang="0">
                <a:pos x="1678" y="960"/>
              </a:cxn>
              <a:cxn ang="0">
                <a:pos x="1780" y="866"/>
              </a:cxn>
              <a:cxn ang="0">
                <a:pos x="1852" y="760"/>
              </a:cxn>
              <a:cxn ang="0">
                <a:pos x="1890" y="646"/>
              </a:cxn>
              <a:cxn ang="0">
                <a:pos x="1892" y="556"/>
              </a:cxn>
              <a:cxn ang="0">
                <a:pos x="1864" y="440"/>
              </a:cxn>
              <a:cxn ang="0">
                <a:pos x="1800" y="332"/>
              </a:cxn>
              <a:cxn ang="0">
                <a:pos x="1706" y="236"/>
              </a:cxn>
              <a:cxn ang="0">
                <a:pos x="1584" y="152"/>
              </a:cxn>
              <a:cxn ang="0">
                <a:pos x="1438" y="84"/>
              </a:cxn>
              <a:cxn ang="0">
                <a:pos x="1272" y="36"/>
              </a:cxn>
              <a:cxn ang="0">
                <a:pos x="1092" y="6"/>
              </a:cxn>
              <a:cxn ang="0">
                <a:pos x="948" y="0"/>
              </a:cxn>
            </a:cxnLst>
            <a:rect l="0" t="0" r="r" b="b"/>
            <a:pathLst>
              <a:path w="1894" h="1172">
                <a:moveTo>
                  <a:pt x="948" y="0"/>
                </a:moveTo>
                <a:lnTo>
                  <a:pt x="948" y="0"/>
                </a:lnTo>
                <a:lnTo>
                  <a:pt x="906" y="0"/>
                </a:lnTo>
                <a:lnTo>
                  <a:pt x="906" y="0"/>
                </a:lnTo>
                <a:lnTo>
                  <a:pt x="916" y="14"/>
                </a:lnTo>
                <a:lnTo>
                  <a:pt x="916" y="14"/>
                </a:lnTo>
                <a:lnTo>
                  <a:pt x="960" y="14"/>
                </a:lnTo>
                <a:lnTo>
                  <a:pt x="1002" y="18"/>
                </a:lnTo>
                <a:lnTo>
                  <a:pt x="1044" y="22"/>
                </a:lnTo>
                <a:lnTo>
                  <a:pt x="1086" y="26"/>
                </a:lnTo>
                <a:lnTo>
                  <a:pt x="1128" y="32"/>
                </a:lnTo>
                <a:lnTo>
                  <a:pt x="1168" y="40"/>
                </a:lnTo>
                <a:lnTo>
                  <a:pt x="1206" y="50"/>
                </a:lnTo>
                <a:lnTo>
                  <a:pt x="1246" y="60"/>
                </a:lnTo>
                <a:lnTo>
                  <a:pt x="1282" y="70"/>
                </a:lnTo>
                <a:lnTo>
                  <a:pt x="1320" y="84"/>
                </a:lnTo>
                <a:lnTo>
                  <a:pt x="1354" y="96"/>
                </a:lnTo>
                <a:lnTo>
                  <a:pt x="1388" y="110"/>
                </a:lnTo>
                <a:lnTo>
                  <a:pt x="1422" y="126"/>
                </a:lnTo>
                <a:lnTo>
                  <a:pt x="1454" y="142"/>
                </a:lnTo>
                <a:lnTo>
                  <a:pt x="1484" y="160"/>
                </a:lnTo>
                <a:lnTo>
                  <a:pt x="1514" y="178"/>
                </a:lnTo>
                <a:lnTo>
                  <a:pt x="1542" y="196"/>
                </a:lnTo>
                <a:lnTo>
                  <a:pt x="1568" y="216"/>
                </a:lnTo>
                <a:lnTo>
                  <a:pt x="1594" y="236"/>
                </a:lnTo>
                <a:lnTo>
                  <a:pt x="1616" y="258"/>
                </a:lnTo>
                <a:lnTo>
                  <a:pt x="1638" y="280"/>
                </a:lnTo>
                <a:lnTo>
                  <a:pt x="1660" y="302"/>
                </a:lnTo>
                <a:lnTo>
                  <a:pt x="1678" y="326"/>
                </a:lnTo>
                <a:lnTo>
                  <a:pt x="1694" y="350"/>
                </a:lnTo>
                <a:lnTo>
                  <a:pt x="1710" y="374"/>
                </a:lnTo>
                <a:lnTo>
                  <a:pt x="1722" y="400"/>
                </a:lnTo>
                <a:lnTo>
                  <a:pt x="1734" y="424"/>
                </a:lnTo>
                <a:lnTo>
                  <a:pt x="1744" y="452"/>
                </a:lnTo>
                <a:lnTo>
                  <a:pt x="1750" y="478"/>
                </a:lnTo>
                <a:lnTo>
                  <a:pt x="1756" y="504"/>
                </a:lnTo>
                <a:lnTo>
                  <a:pt x="1760" y="532"/>
                </a:lnTo>
                <a:lnTo>
                  <a:pt x="1760" y="560"/>
                </a:lnTo>
                <a:lnTo>
                  <a:pt x="1760" y="560"/>
                </a:lnTo>
                <a:lnTo>
                  <a:pt x="1760" y="588"/>
                </a:lnTo>
                <a:lnTo>
                  <a:pt x="1756" y="616"/>
                </a:lnTo>
                <a:lnTo>
                  <a:pt x="1750" y="642"/>
                </a:lnTo>
                <a:lnTo>
                  <a:pt x="1744" y="670"/>
                </a:lnTo>
                <a:lnTo>
                  <a:pt x="1734" y="696"/>
                </a:lnTo>
                <a:lnTo>
                  <a:pt x="1722" y="722"/>
                </a:lnTo>
                <a:lnTo>
                  <a:pt x="1708" y="748"/>
                </a:lnTo>
                <a:lnTo>
                  <a:pt x="1692" y="772"/>
                </a:lnTo>
                <a:lnTo>
                  <a:pt x="1676" y="796"/>
                </a:lnTo>
                <a:lnTo>
                  <a:pt x="1656" y="820"/>
                </a:lnTo>
                <a:lnTo>
                  <a:pt x="1636" y="844"/>
                </a:lnTo>
                <a:lnTo>
                  <a:pt x="1612" y="866"/>
                </a:lnTo>
                <a:lnTo>
                  <a:pt x="1588" y="886"/>
                </a:lnTo>
                <a:lnTo>
                  <a:pt x="1562" y="908"/>
                </a:lnTo>
                <a:lnTo>
                  <a:pt x="1536" y="928"/>
                </a:lnTo>
                <a:lnTo>
                  <a:pt x="1506" y="946"/>
                </a:lnTo>
                <a:lnTo>
                  <a:pt x="1476" y="964"/>
                </a:lnTo>
                <a:lnTo>
                  <a:pt x="1446" y="982"/>
                </a:lnTo>
                <a:lnTo>
                  <a:pt x="1412" y="998"/>
                </a:lnTo>
                <a:lnTo>
                  <a:pt x="1378" y="1012"/>
                </a:lnTo>
                <a:lnTo>
                  <a:pt x="1344" y="1028"/>
                </a:lnTo>
                <a:lnTo>
                  <a:pt x="1308" y="1040"/>
                </a:lnTo>
                <a:lnTo>
                  <a:pt x="1270" y="1052"/>
                </a:lnTo>
                <a:lnTo>
                  <a:pt x="1232" y="1064"/>
                </a:lnTo>
                <a:lnTo>
                  <a:pt x="1192" y="1074"/>
                </a:lnTo>
                <a:lnTo>
                  <a:pt x="1152" y="1082"/>
                </a:lnTo>
                <a:lnTo>
                  <a:pt x="1110" y="1090"/>
                </a:lnTo>
                <a:lnTo>
                  <a:pt x="1068" y="1096"/>
                </a:lnTo>
                <a:lnTo>
                  <a:pt x="1026" y="1100"/>
                </a:lnTo>
                <a:lnTo>
                  <a:pt x="982" y="1104"/>
                </a:lnTo>
                <a:lnTo>
                  <a:pt x="938" y="1106"/>
                </a:lnTo>
                <a:lnTo>
                  <a:pt x="894" y="1106"/>
                </a:lnTo>
                <a:lnTo>
                  <a:pt x="894" y="1106"/>
                </a:lnTo>
                <a:lnTo>
                  <a:pt x="850" y="1106"/>
                </a:lnTo>
                <a:lnTo>
                  <a:pt x="806" y="1104"/>
                </a:lnTo>
                <a:lnTo>
                  <a:pt x="762" y="1100"/>
                </a:lnTo>
                <a:lnTo>
                  <a:pt x="720" y="1096"/>
                </a:lnTo>
                <a:lnTo>
                  <a:pt x="678" y="1090"/>
                </a:lnTo>
                <a:lnTo>
                  <a:pt x="636" y="1082"/>
                </a:lnTo>
                <a:lnTo>
                  <a:pt x="596" y="1074"/>
                </a:lnTo>
                <a:lnTo>
                  <a:pt x="556" y="1064"/>
                </a:lnTo>
                <a:lnTo>
                  <a:pt x="518" y="1052"/>
                </a:lnTo>
                <a:lnTo>
                  <a:pt x="480" y="1040"/>
                </a:lnTo>
                <a:lnTo>
                  <a:pt x="444" y="1028"/>
                </a:lnTo>
                <a:lnTo>
                  <a:pt x="410" y="1012"/>
                </a:lnTo>
                <a:lnTo>
                  <a:pt x="376" y="998"/>
                </a:lnTo>
                <a:lnTo>
                  <a:pt x="342" y="982"/>
                </a:lnTo>
                <a:lnTo>
                  <a:pt x="312" y="964"/>
                </a:lnTo>
                <a:lnTo>
                  <a:pt x="282" y="946"/>
                </a:lnTo>
                <a:lnTo>
                  <a:pt x="252" y="928"/>
                </a:lnTo>
                <a:lnTo>
                  <a:pt x="226" y="908"/>
                </a:lnTo>
                <a:lnTo>
                  <a:pt x="200" y="886"/>
                </a:lnTo>
                <a:lnTo>
                  <a:pt x="176" y="866"/>
                </a:lnTo>
                <a:lnTo>
                  <a:pt x="152" y="844"/>
                </a:lnTo>
                <a:lnTo>
                  <a:pt x="132" y="820"/>
                </a:lnTo>
                <a:lnTo>
                  <a:pt x="112" y="796"/>
                </a:lnTo>
                <a:lnTo>
                  <a:pt x="96" y="772"/>
                </a:lnTo>
                <a:lnTo>
                  <a:pt x="80" y="748"/>
                </a:lnTo>
                <a:lnTo>
                  <a:pt x="66" y="722"/>
                </a:lnTo>
                <a:lnTo>
                  <a:pt x="54" y="696"/>
                </a:lnTo>
                <a:lnTo>
                  <a:pt x="44" y="670"/>
                </a:lnTo>
                <a:lnTo>
                  <a:pt x="38" y="642"/>
                </a:lnTo>
                <a:lnTo>
                  <a:pt x="32" y="616"/>
                </a:lnTo>
                <a:lnTo>
                  <a:pt x="28" y="588"/>
                </a:lnTo>
                <a:lnTo>
                  <a:pt x="28" y="560"/>
                </a:lnTo>
                <a:lnTo>
                  <a:pt x="28" y="560"/>
                </a:lnTo>
                <a:lnTo>
                  <a:pt x="30" y="522"/>
                </a:lnTo>
                <a:lnTo>
                  <a:pt x="36" y="484"/>
                </a:lnTo>
                <a:lnTo>
                  <a:pt x="46" y="448"/>
                </a:lnTo>
                <a:lnTo>
                  <a:pt x="60" y="412"/>
                </a:lnTo>
                <a:lnTo>
                  <a:pt x="60" y="412"/>
                </a:lnTo>
                <a:lnTo>
                  <a:pt x="46" y="406"/>
                </a:lnTo>
                <a:lnTo>
                  <a:pt x="46" y="406"/>
                </a:lnTo>
                <a:lnTo>
                  <a:pt x="36" y="428"/>
                </a:lnTo>
                <a:lnTo>
                  <a:pt x="26" y="450"/>
                </a:lnTo>
                <a:lnTo>
                  <a:pt x="18" y="472"/>
                </a:lnTo>
                <a:lnTo>
                  <a:pt x="12" y="494"/>
                </a:lnTo>
                <a:lnTo>
                  <a:pt x="8" y="516"/>
                </a:lnTo>
                <a:lnTo>
                  <a:pt x="4" y="540"/>
                </a:lnTo>
                <a:lnTo>
                  <a:pt x="2" y="562"/>
                </a:lnTo>
                <a:lnTo>
                  <a:pt x="0" y="586"/>
                </a:lnTo>
                <a:lnTo>
                  <a:pt x="0" y="586"/>
                </a:lnTo>
                <a:lnTo>
                  <a:pt x="2" y="616"/>
                </a:lnTo>
                <a:lnTo>
                  <a:pt x="6" y="646"/>
                </a:lnTo>
                <a:lnTo>
                  <a:pt x="12" y="676"/>
                </a:lnTo>
                <a:lnTo>
                  <a:pt x="20" y="704"/>
                </a:lnTo>
                <a:lnTo>
                  <a:pt x="30" y="732"/>
                </a:lnTo>
                <a:lnTo>
                  <a:pt x="44" y="760"/>
                </a:lnTo>
                <a:lnTo>
                  <a:pt x="58" y="788"/>
                </a:lnTo>
                <a:lnTo>
                  <a:pt x="76" y="814"/>
                </a:lnTo>
                <a:lnTo>
                  <a:pt x="94" y="840"/>
                </a:lnTo>
                <a:lnTo>
                  <a:pt x="114" y="866"/>
                </a:lnTo>
                <a:lnTo>
                  <a:pt x="138" y="890"/>
                </a:lnTo>
                <a:lnTo>
                  <a:pt x="162" y="914"/>
                </a:lnTo>
                <a:lnTo>
                  <a:pt x="188" y="938"/>
                </a:lnTo>
                <a:lnTo>
                  <a:pt x="216" y="960"/>
                </a:lnTo>
                <a:lnTo>
                  <a:pt x="246" y="980"/>
                </a:lnTo>
                <a:lnTo>
                  <a:pt x="278" y="1002"/>
                </a:lnTo>
                <a:lnTo>
                  <a:pt x="310" y="1020"/>
                </a:lnTo>
                <a:lnTo>
                  <a:pt x="346" y="1038"/>
                </a:lnTo>
                <a:lnTo>
                  <a:pt x="380" y="1056"/>
                </a:lnTo>
                <a:lnTo>
                  <a:pt x="418" y="1072"/>
                </a:lnTo>
                <a:lnTo>
                  <a:pt x="456" y="1088"/>
                </a:lnTo>
                <a:lnTo>
                  <a:pt x="496" y="1102"/>
                </a:lnTo>
                <a:lnTo>
                  <a:pt x="536" y="1116"/>
                </a:lnTo>
                <a:lnTo>
                  <a:pt x="578" y="1126"/>
                </a:lnTo>
                <a:lnTo>
                  <a:pt x="622" y="1138"/>
                </a:lnTo>
                <a:lnTo>
                  <a:pt x="666" y="1146"/>
                </a:lnTo>
                <a:lnTo>
                  <a:pt x="710" y="1154"/>
                </a:lnTo>
                <a:lnTo>
                  <a:pt x="756" y="1160"/>
                </a:lnTo>
                <a:lnTo>
                  <a:pt x="804" y="1166"/>
                </a:lnTo>
                <a:lnTo>
                  <a:pt x="850" y="1170"/>
                </a:lnTo>
                <a:lnTo>
                  <a:pt x="898" y="1172"/>
                </a:lnTo>
                <a:lnTo>
                  <a:pt x="948" y="1172"/>
                </a:lnTo>
                <a:lnTo>
                  <a:pt x="948" y="1172"/>
                </a:lnTo>
                <a:lnTo>
                  <a:pt x="996" y="1172"/>
                </a:lnTo>
                <a:lnTo>
                  <a:pt x="1044" y="1170"/>
                </a:lnTo>
                <a:lnTo>
                  <a:pt x="1092" y="1166"/>
                </a:lnTo>
                <a:lnTo>
                  <a:pt x="1138" y="1160"/>
                </a:lnTo>
                <a:lnTo>
                  <a:pt x="1184" y="1154"/>
                </a:lnTo>
                <a:lnTo>
                  <a:pt x="1228" y="1146"/>
                </a:lnTo>
                <a:lnTo>
                  <a:pt x="1272" y="1138"/>
                </a:lnTo>
                <a:lnTo>
                  <a:pt x="1316" y="1126"/>
                </a:lnTo>
                <a:lnTo>
                  <a:pt x="1358" y="1116"/>
                </a:lnTo>
                <a:lnTo>
                  <a:pt x="1398" y="1102"/>
                </a:lnTo>
                <a:lnTo>
                  <a:pt x="1438" y="1088"/>
                </a:lnTo>
                <a:lnTo>
                  <a:pt x="1476" y="1072"/>
                </a:lnTo>
                <a:lnTo>
                  <a:pt x="1514" y="1056"/>
                </a:lnTo>
                <a:lnTo>
                  <a:pt x="1550" y="1038"/>
                </a:lnTo>
                <a:lnTo>
                  <a:pt x="1584" y="1020"/>
                </a:lnTo>
                <a:lnTo>
                  <a:pt x="1616" y="1002"/>
                </a:lnTo>
                <a:lnTo>
                  <a:pt x="1648" y="980"/>
                </a:lnTo>
                <a:lnTo>
                  <a:pt x="1678" y="960"/>
                </a:lnTo>
                <a:lnTo>
                  <a:pt x="1706" y="938"/>
                </a:lnTo>
                <a:lnTo>
                  <a:pt x="1732" y="914"/>
                </a:lnTo>
                <a:lnTo>
                  <a:pt x="1756" y="890"/>
                </a:lnTo>
                <a:lnTo>
                  <a:pt x="1780" y="866"/>
                </a:lnTo>
                <a:lnTo>
                  <a:pt x="1800" y="840"/>
                </a:lnTo>
                <a:lnTo>
                  <a:pt x="1820" y="814"/>
                </a:lnTo>
                <a:lnTo>
                  <a:pt x="1836" y="788"/>
                </a:lnTo>
                <a:lnTo>
                  <a:pt x="1852" y="760"/>
                </a:lnTo>
                <a:lnTo>
                  <a:pt x="1864" y="732"/>
                </a:lnTo>
                <a:lnTo>
                  <a:pt x="1874" y="704"/>
                </a:lnTo>
                <a:lnTo>
                  <a:pt x="1884" y="676"/>
                </a:lnTo>
                <a:lnTo>
                  <a:pt x="1890" y="646"/>
                </a:lnTo>
                <a:lnTo>
                  <a:pt x="1892" y="616"/>
                </a:lnTo>
                <a:lnTo>
                  <a:pt x="1894" y="586"/>
                </a:lnTo>
                <a:lnTo>
                  <a:pt x="1894" y="586"/>
                </a:lnTo>
                <a:lnTo>
                  <a:pt x="1892" y="556"/>
                </a:lnTo>
                <a:lnTo>
                  <a:pt x="1890" y="526"/>
                </a:lnTo>
                <a:lnTo>
                  <a:pt x="1884" y="496"/>
                </a:lnTo>
                <a:lnTo>
                  <a:pt x="1874" y="468"/>
                </a:lnTo>
                <a:lnTo>
                  <a:pt x="1864" y="440"/>
                </a:lnTo>
                <a:lnTo>
                  <a:pt x="1852" y="412"/>
                </a:lnTo>
                <a:lnTo>
                  <a:pt x="1836" y="384"/>
                </a:lnTo>
                <a:lnTo>
                  <a:pt x="1820" y="358"/>
                </a:lnTo>
                <a:lnTo>
                  <a:pt x="1800" y="332"/>
                </a:lnTo>
                <a:lnTo>
                  <a:pt x="1780" y="306"/>
                </a:lnTo>
                <a:lnTo>
                  <a:pt x="1756" y="282"/>
                </a:lnTo>
                <a:lnTo>
                  <a:pt x="1732" y="258"/>
                </a:lnTo>
                <a:lnTo>
                  <a:pt x="1706" y="236"/>
                </a:lnTo>
                <a:lnTo>
                  <a:pt x="1678" y="214"/>
                </a:lnTo>
                <a:lnTo>
                  <a:pt x="1648" y="192"/>
                </a:lnTo>
                <a:lnTo>
                  <a:pt x="1616" y="172"/>
                </a:lnTo>
                <a:lnTo>
                  <a:pt x="1584" y="152"/>
                </a:lnTo>
                <a:lnTo>
                  <a:pt x="1550" y="134"/>
                </a:lnTo>
                <a:lnTo>
                  <a:pt x="1514" y="116"/>
                </a:lnTo>
                <a:lnTo>
                  <a:pt x="1476" y="100"/>
                </a:lnTo>
                <a:lnTo>
                  <a:pt x="1438" y="84"/>
                </a:lnTo>
                <a:lnTo>
                  <a:pt x="1398" y="70"/>
                </a:lnTo>
                <a:lnTo>
                  <a:pt x="1358" y="58"/>
                </a:lnTo>
                <a:lnTo>
                  <a:pt x="1316" y="46"/>
                </a:lnTo>
                <a:lnTo>
                  <a:pt x="1272" y="36"/>
                </a:lnTo>
                <a:lnTo>
                  <a:pt x="1228" y="26"/>
                </a:lnTo>
                <a:lnTo>
                  <a:pt x="1184" y="18"/>
                </a:lnTo>
                <a:lnTo>
                  <a:pt x="1138" y="12"/>
                </a:lnTo>
                <a:lnTo>
                  <a:pt x="1092" y="6"/>
                </a:lnTo>
                <a:lnTo>
                  <a:pt x="1044" y="2"/>
                </a:lnTo>
                <a:lnTo>
                  <a:pt x="996" y="0"/>
                </a:lnTo>
                <a:lnTo>
                  <a:pt x="948" y="0"/>
                </a:lnTo>
                <a:lnTo>
                  <a:pt x="948" y="0"/>
                </a:lnTo>
                <a:close/>
              </a:path>
            </a:pathLst>
          </a:custGeom>
          <a:solidFill>
            <a:schemeClr val="bg2">
              <a:lumMod val="25000"/>
            </a:schemeClr>
          </a:solidFill>
          <a:ln w="8">
            <a:solidFill>
              <a:srgbClr val="000000"/>
            </a:solidFill>
            <a:prstDash val="solid"/>
            <a:round/>
            <a:headEnd/>
            <a:tailEnd/>
          </a:ln>
          <a:effectLst>
            <a:outerShdw blurRad="165100" dist="63500" dir="5400000" sx="103000" sy="103000" algn="t" rotWithShape="0">
              <a:prstClr val="black">
                <a:alpha val="40000"/>
              </a:prstClr>
            </a:outerShdw>
          </a:effectLst>
          <a:scene3d>
            <a:camera prst="perspectiveRelaxed">
              <a:rot lat="18935215" lon="18111855" rev="3909539"/>
            </a:camera>
            <a:lightRig rig="chilly" dir="t"/>
          </a:scene3d>
          <a:sp3d extrusionH="127000" contourW="12700" prstMaterial="dkEdge">
            <a:bevelT/>
            <a:extrusionClr>
              <a:schemeClr val="bg1">
                <a:lumMod val="75000"/>
              </a:schemeClr>
            </a:extrusionClr>
            <a:contourClr>
              <a:schemeClr val="bg1">
                <a:lumMod val="75000"/>
              </a:schemeClr>
            </a:contourClr>
          </a:sp3d>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dirty="0">
              <a:solidFill>
                <a:prstClr val="black"/>
              </a:solidFill>
              <a:latin typeface="Calibri" pitchFamily="34" charset="0"/>
            </a:endParaRPr>
          </a:p>
        </p:txBody>
      </p:sp>
      <p:sp>
        <p:nvSpPr>
          <p:cNvPr id="10" name="Freeform 19"/>
          <p:cNvSpPr>
            <a:spLocks/>
          </p:cNvSpPr>
          <p:nvPr/>
        </p:nvSpPr>
        <p:spPr bwMode="auto">
          <a:xfrm flipH="1">
            <a:off x="4174960" y="3525562"/>
            <a:ext cx="397040" cy="377218"/>
          </a:xfrm>
          <a:custGeom>
            <a:avLst/>
            <a:gdLst/>
            <a:ahLst/>
            <a:cxnLst>
              <a:cxn ang="0">
                <a:pos x="906" y="0"/>
              </a:cxn>
              <a:cxn ang="0">
                <a:pos x="1002" y="18"/>
              </a:cxn>
              <a:cxn ang="0">
                <a:pos x="1168" y="40"/>
              </a:cxn>
              <a:cxn ang="0">
                <a:pos x="1320" y="84"/>
              </a:cxn>
              <a:cxn ang="0">
                <a:pos x="1454" y="142"/>
              </a:cxn>
              <a:cxn ang="0">
                <a:pos x="1568" y="216"/>
              </a:cxn>
              <a:cxn ang="0">
                <a:pos x="1660" y="302"/>
              </a:cxn>
              <a:cxn ang="0">
                <a:pos x="1722" y="400"/>
              </a:cxn>
              <a:cxn ang="0">
                <a:pos x="1756" y="504"/>
              </a:cxn>
              <a:cxn ang="0">
                <a:pos x="1760" y="588"/>
              </a:cxn>
              <a:cxn ang="0">
                <a:pos x="1734" y="696"/>
              </a:cxn>
              <a:cxn ang="0">
                <a:pos x="1676" y="796"/>
              </a:cxn>
              <a:cxn ang="0">
                <a:pos x="1588" y="886"/>
              </a:cxn>
              <a:cxn ang="0">
                <a:pos x="1476" y="964"/>
              </a:cxn>
              <a:cxn ang="0">
                <a:pos x="1344" y="1028"/>
              </a:cxn>
              <a:cxn ang="0">
                <a:pos x="1192" y="1074"/>
              </a:cxn>
              <a:cxn ang="0">
                <a:pos x="1026" y="1100"/>
              </a:cxn>
              <a:cxn ang="0">
                <a:pos x="894" y="1106"/>
              </a:cxn>
              <a:cxn ang="0">
                <a:pos x="720" y="1096"/>
              </a:cxn>
              <a:cxn ang="0">
                <a:pos x="556" y="1064"/>
              </a:cxn>
              <a:cxn ang="0">
                <a:pos x="410" y="1012"/>
              </a:cxn>
              <a:cxn ang="0">
                <a:pos x="282" y="946"/>
              </a:cxn>
              <a:cxn ang="0">
                <a:pos x="176" y="866"/>
              </a:cxn>
              <a:cxn ang="0">
                <a:pos x="96" y="772"/>
              </a:cxn>
              <a:cxn ang="0">
                <a:pos x="44" y="670"/>
              </a:cxn>
              <a:cxn ang="0">
                <a:pos x="28" y="560"/>
              </a:cxn>
              <a:cxn ang="0">
                <a:pos x="46" y="448"/>
              </a:cxn>
              <a:cxn ang="0">
                <a:pos x="46" y="406"/>
              </a:cxn>
              <a:cxn ang="0">
                <a:pos x="12" y="494"/>
              </a:cxn>
              <a:cxn ang="0">
                <a:pos x="0" y="586"/>
              </a:cxn>
              <a:cxn ang="0">
                <a:pos x="12" y="676"/>
              </a:cxn>
              <a:cxn ang="0">
                <a:pos x="58" y="788"/>
              </a:cxn>
              <a:cxn ang="0">
                <a:pos x="138" y="890"/>
              </a:cxn>
              <a:cxn ang="0">
                <a:pos x="246" y="980"/>
              </a:cxn>
              <a:cxn ang="0">
                <a:pos x="380" y="1056"/>
              </a:cxn>
              <a:cxn ang="0">
                <a:pos x="536" y="1116"/>
              </a:cxn>
              <a:cxn ang="0">
                <a:pos x="710" y="1154"/>
              </a:cxn>
              <a:cxn ang="0">
                <a:pos x="898" y="1172"/>
              </a:cxn>
              <a:cxn ang="0">
                <a:pos x="1044" y="1170"/>
              </a:cxn>
              <a:cxn ang="0">
                <a:pos x="1228" y="1146"/>
              </a:cxn>
              <a:cxn ang="0">
                <a:pos x="1398" y="1102"/>
              </a:cxn>
              <a:cxn ang="0">
                <a:pos x="1550" y="1038"/>
              </a:cxn>
              <a:cxn ang="0">
                <a:pos x="1678" y="960"/>
              </a:cxn>
              <a:cxn ang="0">
                <a:pos x="1780" y="866"/>
              </a:cxn>
              <a:cxn ang="0">
                <a:pos x="1852" y="760"/>
              </a:cxn>
              <a:cxn ang="0">
                <a:pos x="1890" y="646"/>
              </a:cxn>
              <a:cxn ang="0">
                <a:pos x="1892" y="556"/>
              </a:cxn>
              <a:cxn ang="0">
                <a:pos x="1864" y="440"/>
              </a:cxn>
              <a:cxn ang="0">
                <a:pos x="1800" y="332"/>
              </a:cxn>
              <a:cxn ang="0">
                <a:pos x="1706" y="236"/>
              </a:cxn>
              <a:cxn ang="0">
                <a:pos x="1584" y="152"/>
              </a:cxn>
              <a:cxn ang="0">
                <a:pos x="1438" y="84"/>
              </a:cxn>
              <a:cxn ang="0">
                <a:pos x="1272" y="36"/>
              </a:cxn>
              <a:cxn ang="0">
                <a:pos x="1092" y="6"/>
              </a:cxn>
              <a:cxn ang="0">
                <a:pos x="948" y="0"/>
              </a:cxn>
            </a:cxnLst>
            <a:rect l="0" t="0" r="r" b="b"/>
            <a:pathLst>
              <a:path w="1894" h="1172">
                <a:moveTo>
                  <a:pt x="948" y="0"/>
                </a:moveTo>
                <a:lnTo>
                  <a:pt x="948" y="0"/>
                </a:lnTo>
                <a:lnTo>
                  <a:pt x="906" y="0"/>
                </a:lnTo>
                <a:lnTo>
                  <a:pt x="906" y="0"/>
                </a:lnTo>
                <a:lnTo>
                  <a:pt x="916" y="14"/>
                </a:lnTo>
                <a:lnTo>
                  <a:pt x="916" y="14"/>
                </a:lnTo>
                <a:lnTo>
                  <a:pt x="960" y="14"/>
                </a:lnTo>
                <a:lnTo>
                  <a:pt x="1002" y="18"/>
                </a:lnTo>
                <a:lnTo>
                  <a:pt x="1044" y="22"/>
                </a:lnTo>
                <a:lnTo>
                  <a:pt x="1086" y="26"/>
                </a:lnTo>
                <a:lnTo>
                  <a:pt x="1128" y="32"/>
                </a:lnTo>
                <a:lnTo>
                  <a:pt x="1168" y="40"/>
                </a:lnTo>
                <a:lnTo>
                  <a:pt x="1206" y="50"/>
                </a:lnTo>
                <a:lnTo>
                  <a:pt x="1246" y="60"/>
                </a:lnTo>
                <a:lnTo>
                  <a:pt x="1282" y="70"/>
                </a:lnTo>
                <a:lnTo>
                  <a:pt x="1320" y="84"/>
                </a:lnTo>
                <a:lnTo>
                  <a:pt x="1354" y="96"/>
                </a:lnTo>
                <a:lnTo>
                  <a:pt x="1388" y="110"/>
                </a:lnTo>
                <a:lnTo>
                  <a:pt x="1422" y="126"/>
                </a:lnTo>
                <a:lnTo>
                  <a:pt x="1454" y="142"/>
                </a:lnTo>
                <a:lnTo>
                  <a:pt x="1484" y="160"/>
                </a:lnTo>
                <a:lnTo>
                  <a:pt x="1514" y="178"/>
                </a:lnTo>
                <a:lnTo>
                  <a:pt x="1542" y="196"/>
                </a:lnTo>
                <a:lnTo>
                  <a:pt x="1568" y="216"/>
                </a:lnTo>
                <a:lnTo>
                  <a:pt x="1594" y="236"/>
                </a:lnTo>
                <a:lnTo>
                  <a:pt x="1616" y="258"/>
                </a:lnTo>
                <a:lnTo>
                  <a:pt x="1638" y="280"/>
                </a:lnTo>
                <a:lnTo>
                  <a:pt x="1660" y="302"/>
                </a:lnTo>
                <a:lnTo>
                  <a:pt x="1678" y="326"/>
                </a:lnTo>
                <a:lnTo>
                  <a:pt x="1694" y="350"/>
                </a:lnTo>
                <a:lnTo>
                  <a:pt x="1710" y="374"/>
                </a:lnTo>
                <a:lnTo>
                  <a:pt x="1722" y="400"/>
                </a:lnTo>
                <a:lnTo>
                  <a:pt x="1734" y="424"/>
                </a:lnTo>
                <a:lnTo>
                  <a:pt x="1744" y="452"/>
                </a:lnTo>
                <a:lnTo>
                  <a:pt x="1750" y="478"/>
                </a:lnTo>
                <a:lnTo>
                  <a:pt x="1756" y="504"/>
                </a:lnTo>
                <a:lnTo>
                  <a:pt x="1760" y="532"/>
                </a:lnTo>
                <a:lnTo>
                  <a:pt x="1760" y="560"/>
                </a:lnTo>
                <a:lnTo>
                  <a:pt x="1760" y="560"/>
                </a:lnTo>
                <a:lnTo>
                  <a:pt x="1760" y="588"/>
                </a:lnTo>
                <a:lnTo>
                  <a:pt x="1756" y="616"/>
                </a:lnTo>
                <a:lnTo>
                  <a:pt x="1750" y="642"/>
                </a:lnTo>
                <a:lnTo>
                  <a:pt x="1744" y="670"/>
                </a:lnTo>
                <a:lnTo>
                  <a:pt x="1734" y="696"/>
                </a:lnTo>
                <a:lnTo>
                  <a:pt x="1722" y="722"/>
                </a:lnTo>
                <a:lnTo>
                  <a:pt x="1708" y="748"/>
                </a:lnTo>
                <a:lnTo>
                  <a:pt x="1692" y="772"/>
                </a:lnTo>
                <a:lnTo>
                  <a:pt x="1676" y="796"/>
                </a:lnTo>
                <a:lnTo>
                  <a:pt x="1656" y="820"/>
                </a:lnTo>
                <a:lnTo>
                  <a:pt x="1636" y="844"/>
                </a:lnTo>
                <a:lnTo>
                  <a:pt x="1612" y="866"/>
                </a:lnTo>
                <a:lnTo>
                  <a:pt x="1588" y="886"/>
                </a:lnTo>
                <a:lnTo>
                  <a:pt x="1562" y="908"/>
                </a:lnTo>
                <a:lnTo>
                  <a:pt x="1536" y="928"/>
                </a:lnTo>
                <a:lnTo>
                  <a:pt x="1506" y="946"/>
                </a:lnTo>
                <a:lnTo>
                  <a:pt x="1476" y="964"/>
                </a:lnTo>
                <a:lnTo>
                  <a:pt x="1446" y="982"/>
                </a:lnTo>
                <a:lnTo>
                  <a:pt x="1412" y="998"/>
                </a:lnTo>
                <a:lnTo>
                  <a:pt x="1378" y="1012"/>
                </a:lnTo>
                <a:lnTo>
                  <a:pt x="1344" y="1028"/>
                </a:lnTo>
                <a:lnTo>
                  <a:pt x="1308" y="1040"/>
                </a:lnTo>
                <a:lnTo>
                  <a:pt x="1270" y="1052"/>
                </a:lnTo>
                <a:lnTo>
                  <a:pt x="1232" y="1064"/>
                </a:lnTo>
                <a:lnTo>
                  <a:pt x="1192" y="1074"/>
                </a:lnTo>
                <a:lnTo>
                  <a:pt x="1152" y="1082"/>
                </a:lnTo>
                <a:lnTo>
                  <a:pt x="1110" y="1090"/>
                </a:lnTo>
                <a:lnTo>
                  <a:pt x="1068" y="1096"/>
                </a:lnTo>
                <a:lnTo>
                  <a:pt x="1026" y="1100"/>
                </a:lnTo>
                <a:lnTo>
                  <a:pt x="982" y="1104"/>
                </a:lnTo>
                <a:lnTo>
                  <a:pt x="938" y="1106"/>
                </a:lnTo>
                <a:lnTo>
                  <a:pt x="894" y="1106"/>
                </a:lnTo>
                <a:lnTo>
                  <a:pt x="894" y="1106"/>
                </a:lnTo>
                <a:lnTo>
                  <a:pt x="850" y="1106"/>
                </a:lnTo>
                <a:lnTo>
                  <a:pt x="806" y="1104"/>
                </a:lnTo>
                <a:lnTo>
                  <a:pt x="762" y="1100"/>
                </a:lnTo>
                <a:lnTo>
                  <a:pt x="720" y="1096"/>
                </a:lnTo>
                <a:lnTo>
                  <a:pt x="678" y="1090"/>
                </a:lnTo>
                <a:lnTo>
                  <a:pt x="636" y="1082"/>
                </a:lnTo>
                <a:lnTo>
                  <a:pt x="596" y="1074"/>
                </a:lnTo>
                <a:lnTo>
                  <a:pt x="556" y="1064"/>
                </a:lnTo>
                <a:lnTo>
                  <a:pt x="518" y="1052"/>
                </a:lnTo>
                <a:lnTo>
                  <a:pt x="480" y="1040"/>
                </a:lnTo>
                <a:lnTo>
                  <a:pt x="444" y="1028"/>
                </a:lnTo>
                <a:lnTo>
                  <a:pt x="410" y="1012"/>
                </a:lnTo>
                <a:lnTo>
                  <a:pt x="376" y="998"/>
                </a:lnTo>
                <a:lnTo>
                  <a:pt x="342" y="982"/>
                </a:lnTo>
                <a:lnTo>
                  <a:pt x="312" y="964"/>
                </a:lnTo>
                <a:lnTo>
                  <a:pt x="282" y="946"/>
                </a:lnTo>
                <a:lnTo>
                  <a:pt x="252" y="928"/>
                </a:lnTo>
                <a:lnTo>
                  <a:pt x="226" y="908"/>
                </a:lnTo>
                <a:lnTo>
                  <a:pt x="200" y="886"/>
                </a:lnTo>
                <a:lnTo>
                  <a:pt x="176" y="866"/>
                </a:lnTo>
                <a:lnTo>
                  <a:pt x="152" y="844"/>
                </a:lnTo>
                <a:lnTo>
                  <a:pt x="132" y="820"/>
                </a:lnTo>
                <a:lnTo>
                  <a:pt x="112" y="796"/>
                </a:lnTo>
                <a:lnTo>
                  <a:pt x="96" y="772"/>
                </a:lnTo>
                <a:lnTo>
                  <a:pt x="80" y="748"/>
                </a:lnTo>
                <a:lnTo>
                  <a:pt x="66" y="722"/>
                </a:lnTo>
                <a:lnTo>
                  <a:pt x="54" y="696"/>
                </a:lnTo>
                <a:lnTo>
                  <a:pt x="44" y="670"/>
                </a:lnTo>
                <a:lnTo>
                  <a:pt x="38" y="642"/>
                </a:lnTo>
                <a:lnTo>
                  <a:pt x="32" y="616"/>
                </a:lnTo>
                <a:lnTo>
                  <a:pt x="28" y="588"/>
                </a:lnTo>
                <a:lnTo>
                  <a:pt x="28" y="560"/>
                </a:lnTo>
                <a:lnTo>
                  <a:pt x="28" y="560"/>
                </a:lnTo>
                <a:lnTo>
                  <a:pt x="30" y="522"/>
                </a:lnTo>
                <a:lnTo>
                  <a:pt x="36" y="484"/>
                </a:lnTo>
                <a:lnTo>
                  <a:pt x="46" y="448"/>
                </a:lnTo>
                <a:lnTo>
                  <a:pt x="60" y="412"/>
                </a:lnTo>
                <a:lnTo>
                  <a:pt x="60" y="412"/>
                </a:lnTo>
                <a:lnTo>
                  <a:pt x="46" y="406"/>
                </a:lnTo>
                <a:lnTo>
                  <a:pt x="46" y="406"/>
                </a:lnTo>
                <a:lnTo>
                  <a:pt x="36" y="428"/>
                </a:lnTo>
                <a:lnTo>
                  <a:pt x="26" y="450"/>
                </a:lnTo>
                <a:lnTo>
                  <a:pt x="18" y="472"/>
                </a:lnTo>
                <a:lnTo>
                  <a:pt x="12" y="494"/>
                </a:lnTo>
                <a:lnTo>
                  <a:pt x="8" y="516"/>
                </a:lnTo>
                <a:lnTo>
                  <a:pt x="4" y="540"/>
                </a:lnTo>
                <a:lnTo>
                  <a:pt x="2" y="562"/>
                </a:lnTo>
                <a:lnTo>
                  <a:pt x="0" y="586"/>
                </a:lnTo>
                <a:lnTo>
                  <a:pt x="0" y="586"/>
                </a:lnTo>
                <a:lnTo>
                  <a:pt x="2" y="616"/>
                </a:lnTo>
                <a:lnTo>
                  <a:pt x="6" y="646"/>
                </a:lnTo>
                <a:lnTo>
                  <a:pt x="12" y="676"/>
                </a:lnTo>
                <a:lnTo>
                  <a:pt x="20" y="704"/>
                </a:lnTo>
                <a:lnTo>
                  <a:pt x="30" y="732"/>
                </a:lnTo>
                <a:lnTo>
                  <a:pt x="44" y="760"/>
                </a:lnTo>
                <a:lnTo>
                  <a:pt x="58" y="788"/>
                </a:lnTo>
                <a:lnTo>
                  <a:pt x="76" y="814"/>
                </a:lnTo>
                <a:lnTo>
                  <a:pt x="94" y="840"/>
                </a:lnTo>
                <a:lnTo>
                  <a:pt x="114" y="866"/>
                </a:lnTo>
                <a:lnTo>
                  <a:pt x="138" y="890"/>
                </a:lnTo>
                <a:lnTo>
                  <a:pt x="162" y="914"/>
                </a:lnTo>
                <a:lnTo>
                  <a:pt x="188" y="938"/>
                </a:lnTo>
                <a:lnTo>
                  <a:pt x="216" y="960"/>
                </a:lnTo>
                <a:lnTo>
                  <a:pt x="246" y="980"/>
                </a:lnTo>
                <a:lnTo>
                  <a:pt x="278" y="1002"/>
                </a:lnTo>
                <a:lnTo>
                  <a:pt x="310" y="1020"/>
                </a:lnTo>
                <a:lnTo>
                  <a:pt x="346" y="1038"/>
                </a:lnTo>
                <a:lnTo>
                  <a:pt x="380" y="1056"/>
                </a:lnTo>
                <a:lnTo>
                  <a:pt x="418" y="1072"/>
                </a:lnTo>
                <a:lnTo>
                  <a:pt x="456" y="1088"/>
                </a:lnTo>
                <a:lnTo>
                  <a:pt x="496" y="1102"/>
                </a:lnTo>
                <a:lnTo>
                  <a:pt x="536" y="1116"/>
                </a:lnTo>
                <a:lnTo>
                  <a:pt x="578" y="1126"/>
                </a:lnTo>
                <a:lnTo>
                  <a:pt x="622" y="1138"/>
                </a:lnTo>
                <a:lnTo>
                  <a:pt x="666" y="1146"/>
                </a:lnTo>
                <a:lnTo>
                  <a:pt x="710" y="1154"/>
                </a:lnTo>
                <a:lnTo>
                  <a:pt x="756" y="1160"/>
                </a:lnTo>
                <a:lnTo>
                  <a:pt x="804" y="1166"/>
                </a:lnTo>
                <a:lnTo>
                  <a:pt x="850" y="1170"/>
                </a:lnTo>
                <a:lnTo>
                  <a:pt x="898" y="1172"/>
                </a:lnTo>
                <a:lnTo>
                  <a:pt x="948" y="1172"/>
                </a:lnTo>
                <a:lnTo>
                  <a:pt x="948" y="1172"/>
                </a:lnTo>
                <a:lnTo>
                  <a:pt x="996" y="1172"/>
                </a:lnTo>
                <a:lnTo>
                  <a:pt x="1044" y="1170"/>
                </a:lnTo>
                <a:lnTo>
                  <a:pt x="1092" y="1166"/>
                </a:lnTo>
                <a:lnTo>
                  <a:pt x="1138" y="1160"/>
                </a:lnTo>
                <a:lnTo>
                  <a:pt x="1184" y="1154"/>
                </a:lnTo>
                <a:lnTo>
                  <a:pt x="1228" y="1146"/>
                </a:lnTo>
                <a:lnTo>
                  <a:pt x="1272" y="1138"/>
                </a:lnTo>
                <a:lnTo>
                  <a:pt x="1316" y="1126"/>
                </a:lnTo>
                <a:lnTo>
                  <a:pt x="1358" y="1116"/>
                </a:lnTo>
                <a:lnTo>
                  <a:pt x="1398" y="1102"/>
                </a:lnTo>
                <a:lnTo>
                  <a:pt x="1438" y="1088"/>
                </a:lnTo>
                <a:lnTo>
                  <a:pt x="1476" y="1072"/>
                </a:lnTo>
                <a:lnTo>
                  <a:pt x="1514" y="1056"/>
                </a:lnTo>
                <a:lnTo>
                  <a:pt x="1550" y="1038"/>
                </a:lnTo>
                <a:lnTo>
                  <a:pt x="1584" y="1020"/>
                </a:lnTo>
                <a:lnTo>
                  <a:pt x="1616" y="1002"/>
                </a:lnTo>
                <a:lnTo>
                  <a:pt x="1648" y="980"/>
                </a:lnTo>
                <a:lnTo>
                  <a:pt x="1678" y="960"/>
                </a:lnTo>
                <a:lnTo>
                  <a:pt x="1706" y="938"/>
                </a:lnTo>
                <a:lnTo>
                  <a:pt x="1732" y="914"/>
                </a:lnTo>
                <a:lnTo>
                  <a:pt x="1756" y="890"/>
                </a:lnTo>
                <a:lnTo>
                  <a:pt x="1780" y="866"/>
                </a:lnTo>
                <a:lnTo>
                  <a:pt x="1800" y="840"/>
                </a:lnTo>
                <a:lnTo>
                  <a:pt x="1820" y="814"/>
                </a:lnTo>
                <a:lnTo>
                  <a:pt x="1836" y="788"/>
                </a:lnTo>
                <a:lnTo>
                  <a:pt x="1852" y="760"/>
                </a:lnTo>
                <a:lnTo>
                  <a:pt x="1864" y="732"/>
                </a:lnTo>
                <a:lnTo>
                  <a:pt x="1874" y="704"/>
                </a:lnTo>
                <a:lnTo>
                  <a:pt x="1884" y="676"/>
                </a:lnTo>
                <a:lnTo>
                  <a:pt x="1890" y="646"/>
                </a:lnTo>
                <a:lnTo>
                  <a:pt x="1892" y="616"/>
                </a:lnTo>
                <a:lnTo>
                  <a:pt x="1894" y="586"/>
                </a:lnTo>
                <a:lnTo>
                  <a:pt x="1894" y="586"/>
                </a:lnTo>
                <a:lnTo>
                  <a:pt x="1892" y="556"/>
                </a:lnTo>
                <a:lnTo>
                  <a:pt x="1890" y="526"/>
                </a:lnTo>
                <a:lnTo>
                  <a:pt x="1884" y="496"/>
                </a:lnTo>
                <a:lnTo>
                  <a:pt x="1874" y="468"/>
                </a:lnTo>
                <a:lnTo>
                  <a:pt x="1864" y="440"/>
                </a:lnTo>
                <a:lnTo>
                  <a:pt x="1852" y="412"/>
                </a:lnTo>
                <a:lnTo>
                  <a:pt x="1836" y="384"/>
                </a:lnTo>
                <a:lnTo>
                  <a:pt x="1820" y="358"/>
                </a:lnTo>
                <a:lnTo>
                  <a:pt x="1800" y="332"/>
                </a:lnTo>
                <a:lnTo>
                  <a:pt x="1780" y="306"/>
                </a:lnTo>
                <a:lnTo>
                  <a:pt x="1756" y="282"/>
                </a:lnTo>
                <a:lnTo>
                  <a:pt x="1732" y="258"/>
                </a:lnTo>
                <a:lnTo>
                  <a:pt x="1706" y="236"/>
                </a:lnTo>
                <a:lnTo>
                  <a:pt x="1678" y="214"/>
                </a:lnTo>
                <a:lnTo>
                  <a:pt x="1648" y="192"/>
                </a:lnTo>
                <a:lnTo>
                  <a:pt x="1616" y="172"/>
                </a:lnTo>
                <a:lnTo>
                  <a:pt x="1584" y="152"/>
                </a:lnTo>
                <a:lnTo>
                  <a:pt x="1550" y="134"/>
                </a:lnTo>
                <a:lnTo>
                  <a:pt x="1514" y="116"/>
                </a:lnTo>
                <a:lnTo>
                  <a:pt x="1476" y="100"/>
                </a:lnTo>
                <a:lnTo>
                  <a:pt x="1438" y="84"/>
                </a:lnTo>
                <a:lnTo>
                  <a:pt x="1398" y="70"/>
                </a:lnTo>
                <a:lnTo>
                  <a:pt x="1358" y="58"/>
                </a:lnTo>
                <a:lnTo>
                  <a:pt x="1316" y="46"/>
                </a:lnTo>
                <a:lnTo>
                  <a:pt x="1272" y="36"/>
                </a:lnTo>
                <a:lnTo>
                  <a:pt x="1228" y="26"/>
                </a:lnTo>
                <a:lnTo>
                  <a:pt x="1184" y="18"/>
                </a:lnTo>
                <a:lnTo>
                  <a:pt x="1138" y="12"/>
                </a:lnTo>
                <a:lnTo>
                  <a:pt x="1092" y="6"/>
                </a:lnTo>
                <a:lnTo>
                  <a:pt x="1044" y="2"/>
                </a:lnTo>
                <a:lnTo>
                  <a:pt x="996" y="0"/>
                </a:lnTo>
                <a:lnTo>
                  <a:pt x="948" y="0"/>
                </a:lnTo>
                <a:lnTo>
                  <a:pt x="948" y="0"/>
                </a:lnTo>
                <a:close/>
              </a:path>
            </a:pathLst>
          </a:custGeom>
          <a:solidFill>
            <a:schemeClr val="bg2">
              <a:lumMod val="25000"/>
            </a:schemeClr>
          </a:solidFill>
          <a:ln w="8">
            <a:solidFill>
              <a:srgbClr val="000000"/>
            </a:solidFill>
            <a:prstDash val="solid"/>
            <a:round/>
            <a:headEnd/>
            <a:tailEnd/>
          </a:ln>
          <a:effectLst>
            <a:outerShdw blurRad="165100" dist="63500" dir="5400000" sx="103000" sy="103000" algn="t" rotWithShape="0">
              <a:prstClr val="black">
                <a:alpha val="40000"/>
              </a:prstClr>
            </a:outerShdw>
          </a:effectLst>
          <a:scene3d>
            <a:camera prst="perspectiveRelaxed">
              <a:rot lat="18935215" lon="18111855" rev="3909539"/>
            </a:camera>
            <a:lightRig rig="chilly" dir="t"/>
          </a:scene3d>
          <a:sp3d extrusionH="127000" contourW="12700" prstMaterial="dkEdge">
            <a:bevelT/>
            <a:extrusionClr>
              <a:schemeClr val="bg1">
                <a:lumMod val="75000"/>
              </a:schemeClr>
            </a:extrusionClr>
            <a:contourClr>
              <a:schemeClr val="bg1">
                <a:lumMod val="75000"/>
              </a:schemeClr>
            </a:contourClr>
          </a:sp3d>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dirty="0">
              <a:solidFill>
                <a:prstClr val="black"/>
              </a:solidFill>
              <a:latin typeface="Calibri" pitchFamily="34" charset="0"/>
            </a:endParaRPr>
          </a:p>
        </p:txBody>
      </p:sp>
      <p:sp>
        <p:nvSpPr>
          <p:cNvPr id="11" name="Freeform 19"/>
          <p:cNvSpPr>
            <a:spLocks/>
          </p:cNvSpPr>
          <p:nvPr/>
        </p:nvSpPr>
        <p:spPr bwMode="auto">
          <a:xfrm flipH="1">
            <a:off x="4154904" y="5254098"/>
            <a:ext cx="397040" cy="377218"/>
          </a:xfrm>
          <a:custGeom>
            <a:avLst/>
            <a:gdLst/>
            <a:ahLst/>
            <a:cxnLst>
              <a:cxn ang="0">
                <a:pos x="906" y="0"/>
              </a:cxn>
              <a:cxn ang="0">
                <a:pos x="1002" y="18"/>
              </a:cxn>
              <a:cxn ang="0">
                <a:pos x="1168" y="40"/>
              </a:cxn>
              <a:cxn ang="0">
                <a:pos x="1320" y="84"/>
              </a:cxn>
              <a:cxn ang="0">
                <a:pos x="1454" y="142"/>
              </a:cxn>
              <a:cxn ang="0">
                <a:pos x="1568" y="216"/>
              </a:cxn>
              <a:cxn ang="0">
                <a:pos x="1660" y="302"/>
              </a:cxn>
              <a:cxn ang="0">
                <a:pos x="1722" y="400"/>
              </a:cxn>
              <a:cxn ang="0">
                <a:pos x="1756" y="504"/>
              </a:cxn>
              <a:cxn ang="0">
                <a:pos x="1760" y="588"/>
              </a:cxn>
              <a:cxn ang="0">
                <a:pos x="1734" y="696"/>
              </a:cxn>
              <a:cxn ang="0">
                <a:pos x="1676" y="796"/>
              </a:cxn>
              <a:cxn ang="0">
                <a:pos x="1588" y="886"/>
              </a:cxn>
              <a:cxn ang="0">
                <a:pos x="1476" y="964"/>
              </a:cxn>
              <a:cxn ang="0">
                <a:pos x="1344" y="1028"/>
              </a:cxn>
              <a:cxn ang="0">
                <a:pos x="1192" y="1074"/>
              </a:cxn>
              <a:cxn ang="0">
                <a:pos x="1026" y="1100"/>
              </a:cxn>
              <a:cxn ang="0">
                <a:pos x="894" y="1106"/>
              </a:cxn>
              <a:cxn ang="0">
                <a:pos x="720" y="1096"/>
              </a:cxn>
              <a:cxn ang="0">
                <a:pos x="556" y="1064"/>
              </a:cxn>
              <a:cxn ang="0">
                <a:pos x="410" y="1012"/>
              </a:cxn>
              <a:cxn ang="0">
                <a:pos x="282" y="946"/>
              </a:cxn>
              <a:cxn ang="0">
                <a:pos x="176" y="866"/>
              </a:cxn>
              <a:cxn ang="0">
                <a:pos x="96" y="772"/>
              </a:cxn>
              <a:cxn ang="0">
                <a:pos x="44" y="670"/>
              </a:cxn>
              <a:cxn ang="0">
                <a:pos x="28" y="560"/>
              </a:cxn>
              <a:cxn ang="0">
                <a:pos x="46" y="448"/>
              </a:cxn>
              <a:cxn ang="0">
                <a:pos x="46" y="406"/>
              </a:cxn>
              <a:cxn ang="0">
                <a:pos x="12" y="494"/>
              </a:cxn>
              <a:cxn ang="0">
                <a:pos x="0" y="586"/>
              </a:cxn>
              <a:cxn ang="0">
                <a:pos x="12" y="676"/>
              </a:cxn>
              <a:cxn ang="0">
                <a:pos x="58" y="788"/>
              </a:cxn>
              <a:cxn ang="0">
                <a:pos x="138" y="890"/>
              </a:cxn>
              <a:cxn ang="0">
                <a:pos x="246" y="980"/>
              </a:cxn>
              <a:cxn ang="0">
                <a:pos x="380" y="1056"/>
              </a:cxn>
              <a:cxn ang="0">
                <a:pos x="536" y="1116"/>
              </a:cxn>
              <a:cxn ang="0">
                <a:pos x="710" y="1154"/>
              </a:cxn>
              <a:cxn ang="0">
                <a:pos x="898" y="1172"/>
              </a:cxn>
              <a:cxn ang="0">
                <a:pos x="1044" y="1170"/>
              </a:cxn>
              <a:cxn ang="0">
                <a:pos x="1228" y="1146"/>
              </a:cxn>
              <a:cxn ang="0">
                <a:pos x="1398" y="1102"/>
              </a:cxn>
              <a:cxn ang="0">
                <a:pos x="1550" y="1038"/>
              </a:cxn>
              <a:cxn ang="0">
                <a:pos x="1678" y="960"/>
              </a:cxn>
              <a:cxn ang="0">
                <a:pos x="1780" y="866"/>
              </a:cxn>
              <a:cxn ang="0">
                <a:pos x="1852" y="760"/>
              </a:cxn>
              <a:cxn ang="0">
                <a:pos x="1890" y="646"/>
              </a:cxn>
              <a:cxn ang="0">
                <a:pos x="1892" y="556"/>
              </a:cxn>
              <a:cxn ang="0">
                <a:pos x="1864" y="440"/>
              </a:cxn>
              <a:cxn ang="0">
                <a:pos x="1800" y="332"/>
              </a:cxn>
              <a:cxn ang="0">
                <a:pos x="1706" y="236"/>
              </a:cxn>
              <a:cxn ang="0">
                <a:pos x="1584" y="152"/>
              </a:cxn>
              <a:cxn ang="0">
                <a:pos x="1438" y="84"/>
              </a:cxn>
              <a:cxn ang="0">
                <a:pos x="1272" y="36"/>
              </a:cxn>
              <a:cxn ang="0">
                <a:pos x="1092" y="6"/>
              </a:cxn>
              <a:cxn ang="0">
                <a:pos x="948" y="0"/>
              </a:cxn>
            </a:cxnLst>
            <a:rect l="0" t="0" r="r" b="b"/>
            <a:pathLst>
              <a:path w="1894" h="1172">
                <a:moveTo>
                  <a:pt x="948" y="0"/>
                </a:moveTo>
                <a:lnTo>
                  <a:pt x="948" y="0"/>
                </a:lnTo>
                <a:lnTo>
                  <a:pt x="906" y="0"/>
                </a:lnTo>
                <a:lnTo>
                  <a:pt x="906" y="0"/>
                </a:lnTo>
                <a:lnTo>
                  <a:pt x="916" y="14"/>
                </a:lnTo>
                <a:lnTo>
                  <a:pt x="916" y="14"/>
                </a:lnTo>
                <a:lnTo>
                  <a:pt x="960" y="14"/>
                </a:lnTo>
                <a:lnTo>
                  <a:pt x="1002" y="18"/>
                </a:lnTo>
                <a:lnTo>
                  <a:pt x="1044" y="22"/>
                </a:lnTo>
                <a:lnTo>
                  <a:pt x="1086" y="26"/>
                </a:lnTo>
                <a:lnTo>
                  <a:pt x="1128" y="32"/>
                </a:lnTo>
                <a:lnTo>
                  <a:pt x="1168" y="40"/>
                </a:lnTo>
                <a:lnTo>
                  <a:pt x="1206" y="50"/>
                </a:lnTo>
                <a:lnTo>
                  <a:pt x="1246" y="60"/>
                </a:lnTo>
                <a:lnTo>
                  <a:pt x="1282" y="70"/>
                </a:lnTo>
                <a:lnTo>
                  <a:pt x="1320" y="84"/>
                </a:lnTo>
                <a:lnTo>
                  <a:pt x="1354" y="96"/>
                </a:lnTo>
                <a:lnTo>
                  <a:pt x="1388" y="110"/>
                </a:lnTo>
                <a:lnTo>
                  <a:pt x="1422" y="126"/>
                </a:lnTo>
                <a:lnTo>
                  <a:pt x="1454" y="142"/>
                </a:lnTo>
                <a:lnTo>
                  <a:pt x="1484" y="160"/>
                </a:lnTo>
                <a:lnTo>
                  <a:pt x="1514" y="178"/>
                </a:lnTo>
                <a:lnTo>
                  <a:pt x="1542" y="196"/>
                </a:lnTo>
                <a:lnTo>
                  <a:pt x="1568" y="216"/>
                </a:lnTo>
                <a:lnTo>
                  <a:pt x="1594" y="236"/>
                </a:lnTo>
                <a:lnTo>
                  <a:pt x="1616" y="258"/>
                </a:lnTo>
                <a:lnTo>
                  <a:pt x="1638" y="280"/>
                </a:lnTo>
                <a:lnTo>
                  <a:pt x="1660" y="302"/>
                </a:lnTo>
                <a:lnTo>
                  <a:pt x="1678" y="326"/>
                </a:lnTo>
                <a:lnTo>
                  <a:pt x="1694" y="350"/>
                </a:lnTo>
                <a:lnTo>
                  <a:pt x="1710" y="374"/>
                </a:lnTo>
                <a:lnTo>
                  <a:pt x="1722" y="400"/>
                </a:lnTo>
                <a:lnTo>
                  <a:pt x="1734" y="424"/>
                </a:lnTo>
                <a:lnTo>
                  <a:pt x="1744" y="452"/>
                </a:lnTo>
                <a:lnTo>
                  <a:pt x="1750" y="478"/>
                </a:lnTo>
                <a:lnTo>
                  <a:pt x="1756" y="504"/>
                </a:lnTo>
                <a:lnTo>
                  <a:pt x="1760" y="532"/>
                </a:lnTo>
                <a:lnTo>
                  <a:pt x="1760" y="560"/>
                </a:lnTo>
                <a:lnTo>
                  <a:pt x="1760" y="560"/>
                </a:lnTo>
                <a:lnTo>
                  <a:pt x="1760" y="588"/>
                </a:lnTo>
                <a:lnTo>
                  <a:pt x="1756" y="616"/>
                </a:lnTo>
                <a:lnTo>
                  <a:pt x="1750" y="642"/>
                </a:lnTo>
                <a:lnTo>
                  <a:pt x="1744" y="670"/>
                </a:lnTo>
                <a:lnTo>
                  <a:pt x="1734" y="696"/>
                </a:lnTo>
                <a:lnTo>
                  <a:pt x="1722" y="722"/>
                </a:lnTo>
                <a:lnTo>
                  <a:pt x="1708" y="748"/>
                </a:lnTo>
                <a:lnTo>
                  <a:pt x="1692" y="772"/>
                </a:lnTo>
                <a:lnTo>
                  <a:pt x="1676" y="796"/>
                </a:lnTo>
                <a:lnTo>
                  <a:pt x="1656" y="820"/>
                </a:lnTo>
                <a:lnTo>
                  <a:pt x="1636" y="844"/>
                </a:lnTo>
                <a:lnTo>
                  <a:pt x="1612" y="866"/>
                </a:lnTo>
                <a:lnTo>
                  <a:pt x="1588" y="886"/>
                </a:lnTo>
                <a:lnTo>
                  <a:pt x="1562" y="908"/>
                </a:lnTo>
                <a:lnTo>
                  <a:pt x="1536" y="928"/>
                </a:lnTo>
                <a:lnTo>
                  <a:pt x="1506" y="946"/>
                </a:lnTo>
                <a:lnTo>
                  <a:pt x="1476" y="964"/>
                </a:lnTo>
                <a:lnTo>
                  <a:pt x="1446" y="982"/>
                </a:lnTo>
                <a:lnTo>
                  <a:pt x="1412" y="998"/>
                </a:lnTo>
                <a:lnTo>
                  <a:pt x="1378" y="1012"/>
                </a:lnTo>
                <a:lnTo>
                  <a:pt x="1344" y="1028"/>
                </a:lnTo>
                <a:lnTo>
                  <a:pt x="1308" y="1040"/>
                </a:lnTo>
                <a:lnTo>
                  <a:pt x="1270" y="1052"/>
                </a:lnTo>
                <a:lnTo>
                  <a:pt x="1232" y="1064"/>
                </a:lnTo>
                <a:lnTo>
                  <a:pt x="1192" y="1074"/>
                </a:lnTo>
                <a:lnTo>
                  <a:pt x="1152" y="1082"/>
                </a:lnTo>
                <a:lnTo>
                  <a:pt x="1110" y="1090"/>
                </a:lnTo>
                <a:lnTo>
                  <a:pt x="1068" y="1096"/>
                </a:lnTo>
                <a:lnTo>
                  <a:pt x="1026" y="1100"/>
                </a:lnTo>
                <a:lnTo>
                  <a:pt x="982" y="1104"/>
                </a:lnTo>
                <a:lnTo>
                  <a:pt x="938" y="1106"/>
                </a:lnTo>
                <a:lnTo>
                  <a:pt x="894" y="1106"/>
                </a:lnTo>
                <a:lnTo>
                  <a:pt x="894" y="1106"/>
                </a:lnTo>
                <a:lnTo>
                  <a:pt x="850" y="1106"/>
                </a:lnTo>
                <a:lnTo>
                  <a:pt x="806" y="1104"/>
                </a:lnTo>
                <a:lnTo>
                  <a:pt x="762" y="1100"/>
                </a:lnTo>
                <a:lnTo>
                  <a:pt x="720" y="1096"/>
                </a:lnTo>
                <a:lnTo>
                  <a:pt x="678" y="1090"/>
                </a:lnTo>
                <a:lnTo>
                  <a:pt x="636" y="1082"/>
                </a:lnTo>
                <a:lnTo>
                  <a:pt x="596" y="1074"/>
                </a:lnTo>
                <a:lnTo>
                  <a:pt x="556" y="1064"/>
                </a:lnTo>
                <a:lnTo>
                  <a:pt x="518" y="1052"/>
                </a:lnTo>
                <a:lnTo>
                  <a:pt x="480" y="1040"/>
                </a:lnTo>
                <a:lnTo>
                  <a:pt x="444" y="1028"/>
                </a:lnTo>
                <a:lnTo>
                  <a:pt x="410" y="1012"/>
                </a:lnTo>
                <a:lnTo>
                  <a:pt x="376" y="998"/>
                </a:lnTo>
                <a:lnTo>
                  <a:pt x="342" y="982"/>
                </a:lnTo>
                <a:lnTo>
                  <a:pt x="312" y="964"/>
                </a:lnTo>
                <a:lnTo>
                  <a:pt x="282" y="946"/>
                </a:lnTo>
                <a:lnTo>
                  <a:pt x="252" y="928"/>
                </a:lnTo>
                <a:lnTo>
                  <a:pt x="226" y="908"/>
                </a:lnTo>
                <a:lnTo>
                  <a:pt x="200" y="886"/>
                </a:lnTo>
                <a:lnTo>
                  <a:pt x="176" y="866"/>
                </a:lnTo>
                <a:lnTo>
                  <a:pt x="152" y="844"/>
                </a:lnTo>
                <a:lnTo>
                  <a:pt x="132" y="820"/>
                </a:lnTo>
                <a:lnTo>
                  <a:pt x="112" y="796"/>
                </a:lnTo>
                <a:lnTo>
                  <a:pt x="96" y="772"/>
                </a:lnTo>
                <a:lnTo>
                  <a:pt x="80" y="748"/>
                </a:lnTo>
                <a:lnTo>
                  <a:pt x="66" y="722"/>
                </a:lnTo>
                <a:lnTo>
                  <a:pt x="54" y="696"/>
                </a:lnTo>
                <a:lnTo>
                  <a:pt x="44" y="670"/>
                </a:lnTo>
                <a:lnTo>
                  <a:pt x="38" y="642"/>
                </a:lnTo>
                <a:lnTo>
                  <a:pt x="32" y="616"/>
                </a:lnTo>
                <a:lnTo>
                  <a:pt x="28" y="588"/>
                </a:lnTo>
                <a:lnTo>
                  <a:pt x="28" y="560"/>
                </a:lnTo>
                <a:lnTo>
                  <a:pt x="28" y="560"/>
                </a:lnTo>
                <a:lnTo>
                  <a:pt x="30" y="522"/>
                </a:lnTo>
                <a:lnTo>
                  <a:pt x="36" y="484"/>
                </a:lnTo>
                <a:lnTo>
                  <a:pt x="46" y="448"/>
                </a:lnTo>
                <a:lnTo>
                  <a:pt x="60" y="412"/>
                </a:lnTo>
                <a:lnTo>
                  <a:pt x="60" y="412"/>
                </a:lnTo>
                <a:lnTo>
                  <a:pt x="46" y="406"/>
                </a:lnTo>
                <a:lnTo>
                  <a:pt x="46" y="406"/>
                </a:lnTo>
                <a:lnTo>
                  <a:pt x="36" y="428"/>
                </a:lnTo>
                <a:lnTo>
                  <a:pt x="26" y="450"/>
                </a:lnTo>
                <a:lnTo>
                  <a:pt x="18" y="472"/>
                </a:lnTo>
                <a:lnTo>
                  <a:pt x="12" y="494"/>
                </a:lnTo>
                <a:lnTo>
                  <a:pt x="8" y="516"/>
                </a:lnTo>
                <a:lnTo>
                  <a:pt x="4" y="540"/>
                </a:lnTo>
                <a:lnTo>
                  <a:pt x="2" y="562"/>
                </a:lnTo>
                <a:lnTo>
                  <a:pt x="0" y="586"/>
                </a:lnTo>
                <a:lnTo>
                  <a:pt x="0" y="586"/>
                </a:lnTo>
                <a:lnTo>
                  <a:pt x="2" y="616"/>
                </a:lnTo>
                <a:lnTo>
                  <a:pt x="6" y="646"/>
                </a:lnTo>
                <a:lnTo>
                  <a:pt x="12" y="676"/>
                </a:lnTo>
                <a:lnTo>
                  <a:pt x="20" y="704"/>
                </a:lnTo>
                <a:lnTo>
                  <a:pt x="30" y="732"/>
                </a:lnTo>
                <a:lnTo>
                  <a:pt x="44" y="760"/>
                </a:lnTo>
                <a:lnTo>
                  <a:pt x="58" y="788"/>
                </a:lnTo>
                <a:lnTo>
                  <a:pt x="76" y="814"/>
                </a:lnTo>
                <a:lnTo>
                  <a:pt x="94" y="840"/>
                </a:lnTo>
                <a:lnTo>
                  <a:pt x="114" y="866"/>
                </a:lnTo>
                <a:lnTo>
                  <a:pt x="138" y="890"/>
                </a:lnTo>
                <a:lnTo>
                  <a:pt x="162" y="914"/>
                </a:lnTo>
                <a:lnTo>
                  <a:pt x="188" y="938"/>
                </a:lnTo>
                <a:lnTo>
                  <a:pt x="216" y="960"/>
                </a:lnTo>
                <a:lnTo>
                  <a:pt x="246" y="980"/>
                </a:lnTo>
                <a:lnTo>
                  <a:pt x="278" y="1002"/>
                </a:lnTo>
                <a:lnTo>
                  <a:pt x="310" y="1020"/>
                </a:lnTo>
                <a:lnTo>
                  <a:pt x="346" y="1038"/>
                </a:lnTo>
                <a:lnTo>
                  <a:pt x="380" y="1056"/>
                </a:lnTo>
                <a:lnTo>
                  <a:pt x="418" y="1072"/>
                </a:lnTo>
                <a:lnTo>
                  <a:pt x="456" y="1088"/>
                </a:lnTo>
                <a:lnTo>
                  <a:pt x="496" y="1102"/>
                </a:lnTo>
                <a:lnTo>
                  <a:pt x="536" y="1116"/>
                </a:lnTo>
                <a:lnTo>
                  <a:pt x="578" y="1126"/>
                </a:lnTo>
                <a:lnTo>
                  <a:pt x="622" y="1138"/>
                </a:lnTo>
                <a:lnTo>
                  <a:pt x="666" y="1146"/>
                </a:lnTo>
                <a:lnTo>
                  <a:pt x="710" y="1154"/>
                </a:lnTo>
                <a:lnTo>
                  <a:pt x="756" y="1160"/>
                </a:lnTo>
                <a:lnTo>
                  <a:pt x="804" y="1166"/>
                </a:lnTo>
                <a:lnTo>
                  <a:pt x="850" y="1170"/>
                </a:lnTo>
                <a:lnTo>
                  <a:pt x="898" y="1172"/>
                </a:lnTo>
                <a:lnTo>
                  <a:pt x="948" y="1172"/>
                </a:lnTo>
                <a:lnTo>
                  <a:pt x="948" y="1172"/>
                </a:lnTo>
                <a:lnTo>
                  <a:pt x="996" y="1172"/>
                </a:lnTo>
                <a:lnTo>
                  <a:pt x="1044" y="1170"/>
                </a:lnTo>
                <a:lnTo>
                  <a:pt x="1092" y="1166"/>
                </a:lnTo>
                <a:lnTo>
                  <a:pt x="1138" y="1160"/>
                </a:lnTo>
                <a:lnTo>
                  <a:pt x="1184" y="1154"/>
                </a:lnTo>
                <a:lnTo>
                  <a:pt x="1228" y="1146"/>
                </a:lnTo>
                <a:lnTo>
                  <a:pt x="1272" y="1138"/>
                </a:lnTo>
                <a:lnTo>
                  <a:pt x="1316" y="1126"/>
                </a:lnTo>
                <a:lnTo>
                  <a:pt x="1358" y="1116"/>
                </a:lnTo>
                <a:lnTo>
                  <a:pt x="1398" y="1102"/>
                </a:lnTo>
                <a:lnTo>
                  <a:pt x="1438" y="1088"/>
                </a:lnTo>
                <a:lnTo>
                  <a:pt x="1476" y="1072"/>
                </a:lnTo>
                <a:lnTo>
                  <a:pt x="1514" y="1056"/>
                </a:lnTo>
                <a:lnTo>
                  <a:pt x="1550" y="1038"/>
                </a:lnTo>
                <a:lnTo>
                  <a:pt x="1584" y="1020"/>
                </a:lnTo>
                <a:lnTo>
                  <a:pt x="1616" y="1002"/>
                </a:lnTo>
                <a:lnTo>
                  <a:pt x="1648" y="980"/>
                </a:lnTo>
                <a:lnTo>
                  <a:pt x="1678" y="960"/>
                </a:lnTo>
                <a:lnTo>
                  <a:pt x="1706" y="938"/>
                </a:lnTo>
                <a:lnTo>
                  <a:pt x="1732" y="914"/>
                </a:lnTo>
                <a:lnTo>
                  <a:pt x="1756" y="890"/>
                </a:lnTo>
                <a:lnTo>
                  <a:pt x="1780" y="866"/>
                </a:lnTo>
                <a:lnTo>
                  <a:pt x="1800" y="840"/>
                </a:lnTo>
                <a:lnTo>
                  <a:pt x="1820" y="814"/>
                </a:lnTo>
                <a:lnTo>
                  <a:pt x="1836" y="788"/>
                </a:lnTo>
                <a:lnTo>
                  <a:pt x="1852" y="760"/>
                </a:lnTo>
                <a:lnTo>
                  <a:pt x="1864" y="732"/>
                </a:lnTo>
                <a:lnTo>
                  <a:pt x="1874" y="704"/>
                </a:lnTo>
                <a:lnTo>
                  <a:pt x="1884" y="676"/>
                </a:lnTo>
                <a:lnTo>
                  <a:pt x="1890" y="646"/>
                </a:lnTo>
                <a:lnTo>
                  <a:pt x="1892" y="616"/>
                </a:lnTo>
                <a:lnTo>
                  <a:pt x="1894" y="586"/>
                </a:lnTo>
                <a:lnTo>
                  <a:pt x="1894" y="586"/>
                </a:lnTo>
                <a:lnTo>
                  <a:pt x="1892" y="556"/>
                </a:lnTo>
                <a:lnTo>
                  <a:pt x="1890" y="526"/>
                </a:lnTo>
                <a:lnTo>
                  <a:pt x="1884" y="496"/>
                </a:lnTo>
                <a:lnTo>
                  <a:pt x="1874" y="468"/>
                </a:lnTo>
                <a:lnTo>
                  <a:pt x="1864" y="440"/>
                </a:lnTo>
                <a:lnTo>
                  <a:pt x="1852" y="412"/>
                </a:lnTo>
                <a:lnTo>
                  <a:pt x="1836" y="384"/>
                </a:lnTo>
                <a:lnTo>
                  <a:pt x="1820" y="358"/>
                </a:lnTo>
                <a:lnTo>
                  <a:pt x="1800" y="332"/>
                </a:lnTo>
                <a:lnTo>
                  <a:pt x="1780" y="306"/>
                </a:lnTo>
                <a:lnTo>
                  <a:pt x="1756" y="282"/>
                </a:lnTo>
                <a:lnTo>
                  <a:pt x="1732" y="258"/>
                </a:lnTo>
                <a:lnTo>
                  <a:pt x="1706" y="236"/>
                </a:lnTo>
                <a:lnTo>
                  <a:pt x="1678" y="214"/>
                </a:lnTo>
                <a:lnTo>
                  <a:pt x="1648" y="192"/>
                </a:lnTo>
                <a:lnTo>
                  <a:pt x="1616" y="172"/>
                </a:lnTo>
                <a:lnTo>
                  <a:pt x="1584" y="152"/>
                </a:lnTo>
                <a:lnTo>
                  <a:pt x="1550" y="134"/>
                </a:lnTo>
                <a:lnTo>
                  <a:pt x="1514" y="116"/>
                </a:lnTo>
                <a:lnTo>
                  <a:pt x="1476" y="100"/>
                </a:lnTo>
                <a:lnTo>
                  <a:pt x="1438" y="84"/>
                </a:lnTo>
                <a:lnTo>
                  <a:pt x="1398" y="70"/>
                </a:lnTo>
                <a:lnTo>
                  <a:pt x="1358" y="58"/>
                </a:lnTo>
                <a:lnTo>
                  <a:pt x="1316" y="46"/>
                </a:lnTo>
                <a:lnTo>
                  <a:pt x="1272" y="36"/>
                </a:lnTo>
                <a:lnTo>
                  <a:pt x="1228" y="26"/>
                </a:lnTo>
                <a:lnTo>
                  <a:pt x="1184" y="18"/>
                </a:lnTo>
                <a:lnTo>
                  <a:pt x="1138" y="12"/>
                </a:lnTo>
                <a:lnTo>
                  <a:pt x="1092" y="6"/>
                </a:lnTo>
                <a:lnTo>
                  <a:pt x="1044" y="2"/>
                </a:lnTo>
                <a:lnTo>
                  <a:pt x="996" y="0"/>
                </a:lnTo>
                <a:lnTo>
                  <a:pt x="948" y="0"/>
                </a:lnTo>
                <a:lnTo>
                  <a:pt x="948" y="0"/>
                </a:lnTo>
                <a:close/>
              </a:path>
            </a:pathLst>
          </a:custGeom>
          <a:solidFill>
            <a:schemeClr val="bg2">
              <a:lumMod val="25000"/>
            </a:schemeClr>
          </a:solidFill>
          <a:ln w="8">
            <a:solidFill>
              <a:srgbClr val="000000"/>
            </a:solidFill>
            <a:prstDash val="solid"/>
            <a:round/>
            <a:headEnd/>
            <a:tailEnd/>
          </a:ln>
          <a:effectLst>
            <a:outerShdw blurRad="165100" dist="63500" dir="5400000" sx="103000" sy="103000" algn="t" rotWithShape="0">
              <a:prstClr val="black">
                <a:alpha val="40000"/>
              </a:prstClr>
            </a:outerShdw>
          </a:effectLst>
          <a:scene3d>
            <a:camera prst="perspectiveRelaxed">
              <a:rot lat="18935215" lon="18111855" rev="3909539"/>
            </a:camera>
            <a:lightRig rig="chilly" dir="t"/>
          </a:scene3d>
          <a:sp3d extrusionH="127000" contourW="12700" prstMaterial="dkEdge">
            <a:bevelT/>
            <a:extrusionClr>
              <a:schemeClr val="bg1">
                <a:lumMod val="75000"/>
              </a:schemeClr>
            </a:extrusionClr>
            <a:contourClr>
              <a:schemeClr val="bg1">
                <a:lumMod val="75000"/>
              </a:schemeClr>
            </a:contourClr>
          </a:sp3d>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dirty="0">
              <a:solidFill>
                <a:prstClr val="black"/>
              </a:solidFill>
              <a:latin typeface="Calibri" pitchFamily="34" charset="0"/>
            </a:endParaRPr>
          </a:p>
        </p:txBody>
      </p:sp>
      <p:sp>
        <p:nvSpPr>
          <p:cNvPr id="12" name="Rectangle 11"/>
          <p:cNvSpPr/>
          <p:nvPr/>
        </p:nvSpPr>
        <p:spPr>
          <a:xfrm>
            <a:off x="1118936" y="1448114"/>
            <a:ext cx="2286000" cy="381000"/>
          </a:xfrm>
          <a:prstGeom prst="rect">
            <a:avLst/>
          </a:prstGeom>
          <a:gradFill>
            <a:gsLst>
              <a:gs pos="0">
                <a:schemeClr val="bg1">
                  <a:alpha val="81000"/>
                </a:schemeClr>
              </a:gs>
              <a:gs pos="50000">
                <a:schemeClr val="bg1">
                  <a:lumMod val="85000"/>
                  <a:alpha val="35000"/>
                </a:schemeClr>
              </a:gs>
              <a:gs pos="100000">
                <a:schemeClr val="bg1">
                  <a:lumMod val="95000"/>
                  <a:alpha val="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dirty="0">
              <a:solidFill>
                <a:prstClr val="white"/>
              </a:solidFill>
              <a:latin typeface="Calibri" pitchFamily="34" charset="0"/>
            </a:endParaRPr>
          </a:p>
        </p:txBody>
      </p:sp>
      <p:sp>
        <p:nvSpPr>
          <p:cNvPr id="13" name="TextBox 12"/>
          <p:cNvSpPr txBox="1"/>
          <p:nvPr/>
        </p:nvSpPr>
        <p:spPr>
          <a:xfrm>
            <a:off x="990600" y="1727537"/>
            <a:ext cx="2852990" cy="1015663"/>
          </a:xfrm>
          <a:prstGeom prst="rect">
            <a:avLst/>
          </a:prstGeom>
          <a:noFill/>
        </p:spPr>
        <p:txBody>
          <a:bodyPr wrap="square" rtlCol="0">
            <a:spAutoFit/>
          </a:bodyPr>
          <a:lstStyle/>
          <a:p>
            <a:r>
              <a:rPr lang="en-US" sz="2000" dirty="0"/>
              <a:t>Communicate additional </a:t>
            </a:r>
            <a:br>
              <a:rPr lang="en-US" sz="2000" dirty="0"/>
            </a:br>
            <a:r>
              <a:rPr lang="en-US" sz="2000" dirty="0"/>
              <a:t>opportunities to increase</a:t>
            </a:r>
            <a:br>
              <a:rPr lang="en-US" sz="2000" dirty="0"/>
            </a:br>
            <a:r>
              <a:rPr lang="en-US" sz="2000" dirty="0" smtClean="0"/>
              <a:t>value.</a:t>
            </a:r>
            <a:endParaRPr lang="en-US" sz="2000" dirty="0"/>
          </a:p>
        </p:txBody>
      </p:sp>
      <p:sp>
        <p:nvSpPr>
          <p:cNvPr id="14" name="Rectangle 13"/>
          <p:cNvSpPr/>
          <p:nvPr/>
        </p:nvSpPr>
        <p:spPr>
          <a:xfrm>
            <a:off x="1118936" y="3124514"/>
            <a:ext cx="2286000" cy="381000"/>
          </a:xfrm>
          <a:prstGeom prst="rect">
            <a:avLst/>
          </a:prstGeom>
          <a:gradFill>
            <a:gsLst>
              <a:gs pos="0">
                <a:schemeClr val="bg1">
                  <a:alpha val="81000"/>
                </a:schemeClr>
              </a:gs>
              <a:gs pos="50000">
                <a:schemeClr val="bg1">
                  <a:lumMod val="85000"/>
                  <a:alpha val="35000"/>
                </a:schemeClr>
              </a:gs>
              <a:gs pos="100000">
                <a:schemeClr val="bg1">
                  <a:lumMod val="95000"/>
                  <a:alpha val="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dirty="0">
              <a:solidFill>
                <a:prstClr val="white"/>
              </a:solidFill>
              <a:latin typeface="Calibri" pitchFamily="34" charset="0"/>
            </a:endParaRPr>
          </a:p>
        </p:txBody>
      </p:sp>
      <p:sp>
        <p:nvSpPr>
          <p:cNvPr id="15" name="TextBox 14"/>
          <p:cNvSpPr txBox="1"/>
          <p:nvPr/>
        </p:nvSpPr>
        <p:spPr>
          <a:xfrm>
            <a:off x="1066800" y="3276600"/>
            <a:ext cx="3027364" cy="1015663"/>
          </a:xfrm>
          <a:prstGeom prst="rect">
            <a:avLst/>
          </a:prstGeom>
          <a:noFill/>
        </p:spPr>
        <p:txBody>
          <a:bodyPr wrap="square" rtlCol="0">
            <a:spAutoFit/>
          </a:bodyPr>
          <a:lstStyle/>
          <a:p>
            <a:r>
              <a:rPr lang="en-US" sz="2000" dirty="0"/>
              <a:t>Assess sales </a:t>
            </a:r>
            <a:r>
              <a:rPr lang="en-US" sz="2000" dirty="0" smtClean="0"/>
              <a:t/>
            </a:r>
            <a:br>
              <a:rPr lang="en-US" sz="2000" dirty="0" smtClean="0"/>
            </a:br>
            <a:r>
              <a:rPr lang="en-US" sz="2000" dirty="0" smtClean="0"/>
              <a:t>organization &amp; salesperson performance.</a:t>
            </a:r>
            <a:endParaRPr lang="en-US" sz="2000" dirty="0"/>
          </a:p>
        </p:txBody>
      </p:sp>
      <p:sp>
        <p:nvSpPr>
          <p:cNvPr id="16" name="Rectangle 15"/>
          <p:cNvSpPr/>
          <p:nvPr/>
        </p:nvSpPr>
        <p:spPr>
          <a:xfrm>
            <a:off x="1118936" y="4853050"/>
            <a:ext cx="2286000" cy="381000"/>
          </a:xfrm>
          <a:prstGeom prst="rect">
            <a:avLst/>
          </a:prstGeom>
          <a:gradFill>
            <a:gsLst>
              <a:gs pos="0">
                <a:schemeClr val="bg1">
                  <a:alpha val="81000"/>
                </a:schemeClr>
              </a:gs>
              <a:gs pos="50000">
                <a:schemeClr val="bg1">
                  <a:lumMod val="85000"/>
                  <a:alpha val="35000"/>
                </a:schemeClr>
              </a:gs>
              <a:gs pos="100000">
                <a:schemeClr val="bg1">
                  <a:lumMod val="95000"/>
                  <a:alpha val="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dirty="0">
              <a:solidFill>
                <a:prstClr val="white"/>
              </a:solidFill>
              <a:latin typeface="Calibri" pitchFamily="34" charset="0"/>
            </a:endParaRPr>
          </a:p>
        </p:txBody>
      </p:sp>
      <p:sp>
        <p:nvSpPr>
          <p:cNvPr id="17" name="TextBox 16"/>
          <p:cNvSpPr txBox="1"/>
          <p:nvPr/>
        </p:nvSpPr>
        <p:spPr>
          <a:xfrm>
            <a:off x="1118936" y="5159514"/>
            <a:ext cx="2947736" cy="707886"/>
          </a:xfrm>
          <a:prstGeom prst="rect">
            <a:avLst/>
          </a:prstGeom>
          <a:noFill/>
        </p:spPr>
        <p:txBody>
          <a:bodyPr wrap="square" rtlCol="0">
            <a:spAutoFit/>
          </a:bodyPr>
          <a:lstStyle/>
          <a:p>
            <a:r>
              <a:rPr lang="en-US" sz="2000" dirty="0"/>
              <a:t>Continuously improve customer value</a:t>
            </a:r>
            <a:r>
              <a:rPr lang="en-US" sz="2000" dirty="0" smtClean="0"/>
              <a:t>.</a:t>
            </a:r>
            <a:endParaRPr lang="en-US" sz="2000" dirty="0"/>
          </a:p>
        </p:txBody>
      </p:sp>
      <p:pic>
        <p:nvPicPr>
          <p:cNvPr id="18" name="Picture 1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42418" y="1524000"/>
            <a:ext cx="4033849" cy="4780858"/>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627440579"/>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0"/>
            <a:ext cx="9144000" cy="1417638"/>
          </a:xfrm>
        </p:spPr>
        <p:txBody>
          <a:bodyPr/>
          <a:lstStyle/>
          <a:p>
            <a:r>
              <a:rPr lang="en-US" dirty="0" smtClean="0"/>
              <a:t>Transaction-Focused Selling vs.</a:t>
            </a:r>
            <a:br>
              <a:rPr lang="en-US" dirty="0" smtClean="0"/>
            </a:br>
            <a:r>
              <a:rPr lang="en-US" dirty="0" smtClean="0"/>
              <a:t>Trust-Based Relationship Selling</a:t>
            </a:r>
            <a:endParaRPr lang="en-US" dirty="0"/>
          </a:p>
        </p:txBody>
      </p:sp>
      <p:pic>
        <p:nvPicPr>
          <p:cNvPr id="5" name="Picture 4" descr="Chapter 01 Exhibit 1.1 a.png"/>
          <p:cNvPicPr>
            <a:picLocks noChangeAspect="1"/>
          </p:cNvPicPr>
          <p:nvPr/>
        </p:nvPicPr>
        <p:blipFill>
          <a:blip r:embed="rId3" cstate="print"/>
          <a:stretch>
            <a:fillRect/>
          </a:stretch>
        </p:blipFill>
        <p:spPr>
          <a:xfrm>
            <a:off x="1257300" y="1554480"/>
            <a:ext cx="6629400" cy="4948343"/>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pic>
    </p:spTree>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0"/>
            <a:ext cx="9144000" cy="1417638"/>
          </a:xfrm>
        </p:spPr>
        <p:txBody>
          <a:bodyPr/>
          <a:lstStyle/>
          <a:p>
            <a:r>
              <a:rPr lang="en-US" dirty="0" smtClean="0"/>
              <a:t>Transaction-Focused Selling vs. </a:t>
            </a:r>
            <a:br>
              <a:rPr lang="en-US" dirty="0" smtClean="0"/>
            </a:br>
            <a:r>
              <a:rPr lang="en-US" dirty="0" smtClean="0"/>
              <a:t>Trust-Based Relationship Selling</a:t>
            </a:r>
            <a:endParaRPr lang="en-US" dirty="0"/>
          </a:p>
        </p:txBody>
      </p:sp>
      <p:pic>
        <p:nvPicPr>
          <p:cNvPr id="1026" name="Picture 2"/>
          <p:cNvPicPr>
            <a:picLocks noChangeArrowheads="1"/>
          </p:cNvPicPr>
          <p:nvPr/>
        </p:nvPicPr>
        <p:blipFill>
          <a:blip r:embed="rId2" cstate="print"/>
          <a:srcRect/>
          <a:stretch>
            <a:fillRect/>
          </a:stretch>
        </p:blipFill>
        <p:spPr bwMode="auto">
          <a:xfrm>
            <a:off x="1257300" y="1554480"/>
            <a:ext cx="6629400" cy="4946904"/>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pic>
    </p:spTree>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43" name="Rectangle 11"/>
          <p:cNvSpPr>
            <a:spLocks noGrp="1" noChangeArrowheads="1"/>
          </p:cNvSpPr>
          <p:nvPr>
            <p:ph type="title"/>
          </p:nvPr>
        </p:nvSpPr>
        <p:spPr/>
        <p:txBody>
          <a:bodyPr/>
          <a:lstStyle/>
          <a:p>
            <a:r>
              <a:rPr lang="en-US" dirty="0"/>
              <a:t>Evolution of Personal </a:t>
            </a:r>
            <a:r>
              <a:rPr lang="en-US" dirty="0" smtClean="0"/>
              <a:t>Selling – </a:t>
            </a:r>
            <a:br>
              <a:rPr lang="en-US" dirty="0" smtClean="0"/>
            </a:br>
            <a:r>
              <a:rPr lang="en-US" dirty="0" smtClean="0"/>
              <a:t>What is a “Profession”</a:t>
            </a:r>
            <a:endParaRPr lang="en-US" dirty="0"/>
          </a:p>
        </p:txBody>
      </p:sp>
      <p:pic>
        <p:nvPicPr>
          <p:cNvPr id="3" name="Perspector Cylinder"/>
          <p:cNvPicPr>
            <a:picLocks/>
          </p:cNvPicPr>
          <p:nvPr>
            <p:custDataLst>
              <p:tags r:id="rId1"/>
            </p:custDataLst>
          </p:nvPr>
        </p:nvPicPr>
        <p:blipFill>
          <a:blip r:embed="rId4">
            <a:clrChange>
              <a:clrFrom>
                <a:srgbClr val="FFFFFF"/>
              </a:clrFrom>
              <a:clrTo>
                <a:srgbClr val="FFFFFF">
                  <a:alpha val="0"/>
                </a:srgbClr>
              </a:clrTo>
            </a:clrChange>
            <a:lum/>
            <a:extLst>
              <a:ext uri="{28A0092B-C50C-407E-A947-70E740481C1C}">
                <a14:useLocalDpi xmlns:a14="http://schemas.microsoft.com/office/drawing/2010/main" val="0"/>
              </a:ext>
            </a:extLst>
          </a:blip>
          <a:stretch>
            <a:fillRect/>
          </a:stretch>
        </p:blipFill>
        <p:spPr>
          <a:xfrm>
            <a:off x="1905000" y="1828800"/>
            <a:ext cx="5334000" cy="4495800"/>
          </a:xfrm>
          <a:prstGeom prst="rect">
            <a:avLst/>
          </a:prstGeom>
          <a:solidFill>
            <a:scrgbClr r="0" g="0" b="0">
              <a:alpha val="0"/>
            </a:scrgbClr>
          </a:solidFill>
        </p:spPr>
      </p:pic>
    </p:spTree>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Title 1"/>
          <p:cNvSpPr>
            <a:spLocks noGrp="1"/>
          </p:cNvSpPr>
          <p:nvPr>
            <p:ph type="title"/>
          </p:nvPr>
        </p:nvSpPr>
        <p:spPr/>
        <p:txBody>
          <a:bodyPr/>
          <a:lstStyle/>
          <a:p>
            <a:r>
              <a:rPr lang="en-US">
                <a:latin typeface="Tahoma" charset="0"/>
              </a:rPr>
              <a:t>Coffee Cake Call</a:t>
            </a:r>
          </a:p>
        </p:txBody>
      </p:sp>
      <p:sp>
        <p:nvSpPr>
          <p:cNvPr id="26626" name="Content Placeholder 2"/>
          <p:cNvSpPr>
            <a:spLocks noGrp="1"/>
          </p:cNvSpPr>
          <p:nvPr>
            <p:ph idx="1"/>
          </p:nvPr>
        </p:nvSpPr>
        <p:spPr/>
        <p:txBody>
          <a:bodyPr>
            <a:normAutofit/>
          </a:bodyPr>
          <a:lstStyle/>
          <a:p>
            <a:r>
              <a:rPr lang="en-US">
                <a:latin typeface="Tahoma" charset="0"/>
              </a:rPr>
              <a:t>Margot’ favorite bakery</a:t>
            </a:r>
          </a:p>
          <a:p>
            <a:r>
              <a:rPr lang="en-US">
                <a:latin typeface="Tahoma" charset="0"/>
              </a:rPr>
              <a:t>Icebreaker</a:t>
            </a:r>
          </a:p>
          <a:p>
            <a:r>
              <a:rPr lang="en-US">
                <a:latin typeface="Tahoma" charset="0"/>
              </a:rPr>
              <a:t>Do they like sweets?</a:t>
            </a:r>
          </a:p>
          <a:p>
            <a:r>
              <a:rPr lang="en-US">
                <a:latin typeface="Tahoma" charset="0"/>
              </a:rPr>
              <a:t>Willing to share?</a:t>
            </a:r>
          </a:p>
          <a:p>
            <a:r>
              <a:rPr lang="en-US">
                <a:latin typeface="Tahoma" charset="0"/>
              </a:rPr>
              <a:t>Accept Gratuities?</a:t>
            </a:r>
          </a:p>
          <a:p>
            <a:r>
              <a:rPr lang="en-US">
                <a:latin typeface="Tahoma" charset="0"/>
              </a:rPr>
              <a:t>3 choices</a:t>
            </a:r>
          </a:p>
          <a:p>
            <a:r>
              <a:rPr lang="en-US">
                <a:latin typeface="Tahoma" charset="0"/>
              </a:rPr>
              <a:t>Calling to confirm</a:t>
            </a:r>
          </a:p>
          <a:p>
            <a:r>
              <a:rPr lang="en-US">
                <a:latin typeface="Tahoma" charset="0"/>
              </a:rPr>
              <a:t>Clues in the office</a:t>
            </a:r>
          </a:p>
          <a:p>
            <a:endParaRPr lang="en-US">
              <a:latin typeface="Tahoma" charset="0"/>
            </a:endParaRPr>
          </a:p>
          <a:p>
            <a:endParaRPr lang="en-US">
              <a:latin typeface="Tahoma" charset="0"/>
            </a:endParaRPr>
          </a:p>
        </p:txBody>
      </p:sp>
    </p:spTree>
    <p:extLst>
      <p:ext uri="{BB962C8B-B14F-4D97-AF65-F5344CB8AC3E}">
        <p14:creationId xmlns:p14="http://schemas.microsoft.com/office/powerpoint/2010/main" val="29912184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43" name="Rectangle 11"/>
          <p:cNvSpPr>
            <a:spLocks noGrp="1" noChangeArrowheads="1"/>
          </p:cNvSpPr>
          <p:nvPr>
            <p:ph type="title"/>
          </p:nvPr>
        </p:nvSpPr>
        <p:spPr/>
        <p:txBody>
          <a:bodyPr/>
          <a:lstStyle/>
          <a:p>
            <a:r>
              <a:rPr lang="en-US" dirty="0" smtClean="0"/>
              <a:t>Sales Professionalism</a:t>
            </a:r>
            <a:endParaRPr lang="en-US" dirty="0"/>
          </a:p>
        </p:txBody>
      </p:sp>
      <p:sp>
        <p:nvSpPr>
          <p:cNvPr id="19" name="Text Box 4"/>
          <p:cNvSpPr txBox="1">
            <a:spLocks noChangeArrowheads="1"/>
          </p:cNvSpPr>
          <p:nvPr/>
        </p:nvSpPr>
        <p:spPr bwMode="auto">
          <a:xfrm>
            <a:off x="3581400" y="1828560"/>
            <a:ext cx="4743450" cy="2962513"/>
          </a:xfrm>
          <a:prstGeom prst="roundRect">
            <a:avLst/>
          </a:prstGeom>
          <a:noFill/>
          <a:ln w="9525" algn="ctr">
            <a:noFill/>
            <a:miter lim="800000"/>
            <a:headEnd/>
            <a:tailEnd/>
          </a:ln>
          <a:effectLst/>
        </p:spPr>
        <p:txBody>
          <a:bodyPr wrap="square">
            <a:spAutoFit/>
          </a:bodyPr>
          <a:lstStyle/>
          <a:p>
            <a:pPr>
              <a:spcBef>
                <a:spcPct val="50000"/>
              </a:spcBef>
            </a:pPr>
            <a:r>
              <a:rPr lang="en-US" sz="2800" dirty="0" smtClean="0"/>
              <a:t>A customer-oriented</a:t>
            </a:r>
            <a:br>
              <a:rPr lang="en-US" sz="2800" dirty="0" smtClean="0"/>
            </a:br>
            <a:r>
              <a:rPr lang="en-US" sz="2800" dirty="0" smtClean="0"/>
              <a:t>  approach that uses truthful, </a:t>
            </a:r>
            <a:br>
              <a:rPr lang="en-US" sz="2800" dirty="0" smtClean="0"/>
            </a:br>
            <a:r>
              <a:rPr lang="en-US" sz="2800" dirty="0" smtClean="0"/>
              <a:t>   non-manipulative tactics to </a:t>
            </a:r>
            <a:br>
              <a:rPr lang="en-US" sz="2800" dirty="0" smtClean="0"/>
            </a:br>
            <a:r>
              <a:rPr lang="en-US" sz="2800" dirty="0" smtClean="0"/>
              <a:t>    satisfy the long-term needs </a:t>
            </a:r>
            <a:br>
              <a:rPr lang="en-US" sz="2800" dirty="0" smtClean="0"/>
            </a:br>
            <a:r>
              <a:rPr lang="en-US" sz="2800" dirty="0" smtClean="0"/>
              <a:t>   of both the customer and</a:t>
            </a:r>
            <a:br>
              <a:rPr lang="en-US" sz="2800" dirty="0" smtClean="0"/>
            </a:br>
            <a:r>
              <a:rPr lang="en-US" sz="2800" dirty="0" smtClean="0"/>
              <a:t>  the selling firm.</a:t>
            </a:r>
            <a:endParaRPr lang="en-US" sz="2800"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2943" y="1400175"/>
            <a:ext cx="3229457" cy="426720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1929133885"/>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3"/>
          <p:cNvSpPr>
            <a:spLocks noGrp="1" noChangeArrowheads="1"/>
          </p:cNvSpPr>
          <p:nvPr>
            <p:ph type="title"/>
          </p:nvPr>
        </p:nvSpPr>
        <p:spPr>
          <a:xfrm>
            <a:off x="685800" y="0"/>
            <a:ext cx="7391400" cy="1417638"/>
          </a:xfrm>
        </p:spPr>
        <p:txBody>
          <a:bodyPr>
            <a:normAutofit/>
          </a:bodyPr>
          <a:lstStyle/>
          <a:p>
            <a:r>
              <a:rPr lang="en-US" dirty="0"/>
              <a:t>Contributions of Personal Selling:  </a:t>
            </a:r>
            <a:r>
              <a:rPr lang="en-US" dirty="0" smtClean="0"/>
              <a:t/>
            </a:r>
            <a:br>
              <a:rPr lang="en-US" dirty="0" smtClean="0"/>
            </a:br>
            <a:r>
              <a:rPr lang="en-US" dirty="0" smtClean="0"/>
              <a:t>Salespeople </a:t>
            </a:r>
            <a:r>
              <a:rPr lang="en-US" dirty="0"/>
              <a:t>and Society</a:t>
            </a:r>
          </a:p>
        </p:txBody>
      </p:sp>
      <p:sp>
        <p:nvSpPr>
          <p:cNvPr id="20485" name="Rectangle 5"/>
          <p:cNvSpPr>
            <a:spLocks noGrp="1" noChangeArrowheads="1"/>
          </p:cNvSpPr>
          <p:nvPr>
            <p:ph type="body" sz="half" idx="4294967295"/>
          </p:nvPr>
        </p:nvSpPr>
        <p:spPr>
          <a:xfrm>
            <a:off x="1219200" y="1676400"/>
            <a:ext cx="6553200" cy="3284220"/>
          </a:xfrm>
        </p:spPr>
        <p:txBody>
          <a:bodyPr>
            <a:normAutofit/>
          </a:bodyPr>
          <a:lstStyle/>
          <a:p>
            <a:r>
              <a:rPr lang="en-US" sz="2600" dirty="0"/>
              <a:t>Salespeople help stimulate the </a:t>
            </a:r>
            <a:r>
              <a:rPr lang="en-US" sz="2600" dirty="0" smtClean="0"/>
              <a:t>economy.</a:t>
            </a:r>
            <a:endParaRPr lang="en-US" sz="2600" dirty="0"/>
          </a:p>
          <a:p>
            <a:pPr>
              <a:buFontTx/>
              <a:buNone/>
            </a:pPr>
            <a:endParaRPr lang="en-US" sz="2600" dirty="0"/>
          </a:p>
          <a:p>
            <a:r>
              <a:rPr lang="en-US" sz="2600" dirty="0"/>
              <a:t>Salespeople help with </a:t>
            </a:r>
            <a:r>
              <a:rPr lang="en-US" sz="2600" dirty="0" smtClean="0"/>
              <a:t/>
            </a:r>
            <a:br>
              <a:rPr lang="en-US" sz="2600" dirty="0" smtClean="0"/>
            </a:br>
            <a:r>
              <a:rPr lang="en-US" sz="2600" dirty="0" smtClean="0"/>
              <a:t>the </a:t>
            </a:r>
            <a:r>
              <a:rPr lang="en-US" sz="2600" dirty="0"/>
              <a:t>diffusion of </a:t>
            </a:r>
            <a:r>
              <a:rPr lang="en-US" sz="2600" dirty="0" smtClean="0"/>
              <a:t/>
            </a:r>
            <a:br>
              <a:rPr lang="en-US" sz="2600" dirty="0" smtClean="0"/>
            </a:br>
            <a:r>
              <a:rPr lang="en-US" sz="2600" dirty="0" smtClean="0"/>
              <a:t>innovation.</a:t>
            </a:r>
            <a:endParaRPr lang="en-US" sz="2600" dirty="0"/>
          </a:p>
        </p:txBody>
      </p:sp>
      <p:sp>
        <p:nvSpPr>
          <p:cNvPr id="3" name="Round Same Side Corner Rectangle 2"/>
          <p:cNvSpPr/>
          <p:nvPr/>
        </p:nvSpPr>
        <p:spPr>
          <a:xfrm>
            <a:off x="4952999" y="2362200"/>
            <a:ext cx="3474711" cy="2583180"/>
          </a:xfrm>
          <a:prstGeom prst="round2SameRect">
            <a:avLst/>
          </a:prstGeom>
          <a:solidFill>
            <a:schemeClr val="accent3">
              <a:lumMod val="75000"/>
            </a:schemeClr>
          </a:solidFill>
          <a:ln/>
        </p:spPr>
        <p:style>
          <a:lnRef idx="0">
            <a:schemeClr val="accent2"/>
          </a:lnRef>
          <a:fillRef idx="3">
            <a:schemeClr val="accent2"/>
          </a:fillRef>
          <a:effectRef idx="3">
            <a:schemeClr val="accent2"/>
          </a:effectRef>
          <a:fontRef idx="minor">
            <a:schemeClr val="lt1"/>
          </a:fontRef>
        </p:style>
        <p:txBody>
          <a:bodyPr rtlCol="0" anchor="t"/>
          <a:lstStyle/>
          <a:p>
            <a:pPr algn="ctr"/>
            <a:r>
              <a:rPr lang="en-US" sz="2000" dirty="0" smtClean="0"/>
              <a:t>Nothing happens until somebody sells something!</a:t>
            </a:r>
            <a:endParaRPr lang="en-US" sz="2000" dirty="0"/>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53000" y="3261360"/>
            <a:ext cx="3474711" cy="3368040"/>
          </a:xfrm>
          <a:prstGeom prst="ellipse">
            <a:avLst/>
          </a:prstGeom>
          <a:ln w="127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2" name="Rectangle 4"/>
          <p:cNvSpPr>
            <a:spLocks noGrp="1" noChangeArrowheads="1"/>
          </p:cNvSpPr>
          <p:nvPr>
            <p:ph type="title"/>
          </p:nvPr>
        </p:nvSpPr>
        <p:spPr>
          <a:xfrm>
            <a:off x="685800" y="0"/>
            <a:ext cx="7391400" cy="1417638"/>
          </a:xfrm>
        </p:spPr>
        <p:txBody>
          <a:bodyPr>
            <a:normAutofit fontScale="90000"/>
          </a:bodyPr>
          <a:lstStyle/>
          <a:p>
            <a:r>
              <a:rPr lang="en-US" dirty="0"/>
              <a:t>Contributions of Personal </a:t>
            </a:r>
            <a:r>
              <a:rPr lang="en-US" dirty="0" smtClean="0"/>
              <a:t>Selling:</a:t>
            </a:r>
            <a:br>
              <a:rPr lang="en-US" dirty="0" smtClean="0"/>
            </a:br>
            <a:r>
              <a:rPr lang="en-US" dirty="0" smtClean="0"/>
              <a:t>Salespeople </a:t>
            </a:r>
            <a:r>
              <a:rPr lang="en-US" dirty="0"/>
              <a:t>and the Employing Firm</a:t>
            </a:r>
          </a:p>
        </p:txBody>
      </p:sp>
      <p:pic>
        <p:nvPicPr>
          <p:cNvPr id="6" name="Picture 5" descr="dreamstime_11268693.jpg"/>
          <p:cNvPicPr>
            <a:picLocks noChangeAspect="1"/>
          </p:cNvPicPr>
          <p:nvPr/>
        </p:nvPicPr>
        <p:blipFill>
          <a:blip r:embed="rId3" cstate="email"/>
          <a:stretch>
            <a:fillRect/>
          </a:stretch>
        </p:blipFill>
        <p:spPr>
          <a:xfrm>
            <a:off x="3200399" y="3538229"/>
            <a:ext cx="4876801" cy="3167371"/>
          </a:xfrm>
          <a:prstGeom prst="rect">
            <a:avLst/>
          </a:prstGeom>
          <a:ln>
            <a:noFill/>
          </a:ln>
          <a:effectLst>
            <a:softEdge rad="112500"/>
          </a:effectLst>
        </p:spPr>
      </p:pic>
      <p:sp>
        <p:nvSpPr>
          <p:cNvPr id="22533" name="Rectangle 5"/>
          <p:cNvSpPr>
            <a:spLocks noGrp="1" noChangeArrowheads="1"/>
          </p:cNvSpPr>
          <p:nvPr>
            <p:ph type="body" sz="half" idx="4294967295"/>
          </p:nvPr>
        </p:nvSpPr>
        <p:spPr>
          <a:xfrm>
            <a:off x="1066800" y="1600200"/>
            <a:ext cx="5910262" cy="2357438"/>
          </a:xfrm>
        </p:spPr>
        <p:txBody>
          <a:bodyPr/>
          <a:lstStyle/>
          <a:p>
            <a:r>
              <a:rPr lang="en-US" sz="2600" dirty="0"/>
              <a:t>Salespeople generate </a:t>
            </a:r>
            <a:r>
              <a:rPr lang="en-US" sz="2600" dirty="0" smtClean="0"/>
              <a:t>revenue.</a:t>
            </a:r>
            <a:endParaRPr lang="en-US" sz="2600" dirty="0"/>
          </a:p>
          <a:p>
            <a:r>
              <a:rPr lang="en-US" sz="2600" dirty="0"/>
              <a:t>Salespeople provide market research and customer </a:t>
            </a:r>
            <a:r>
              <a:rPr lang="en-US" sz="2600" dirty="0" smtClean="0"/>
              <a:t>feedback.</a:t>
            </a:r>
            <a:endParaRPr lang="en-US" sz="2600" dirty="0"/>
          </a:p>
          <a:p>
            <a:r>
              <a:rPr lang="en-US" sz="2600" dirty="0"/>
              <a:t>Salespeople become future leaders in the </a:t>
            </a:r>
            <a:r>
              <a:rPr lang="en-US" sz="2600" dirty="0" smtClean="0"/>
              <a:t>organization.</a:t>
            </a:r>
            <a:endParaRPr lang="en-US" sz="2600" dirty="0"/>
          </a:p>
        </p:txBody>
      </p:sp>
    </p:spTree>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0" name="Rectangle 4"/>
          <p:cNvSpPr>
            <a:spLocks noGrp="1" noChangeArrowheads="1"/>
          </p:cNvSpPr>
          <p:nvPr>
            <p:ph type="title"/>
          </p:nvPr>
        </p:nvSpPr>
        <p:spPr>
          <a:xfrm>
            <a:off x="685800" y="0"/>
            <a:ext cx="7391400" cy="1417638"/>
          </a:xfrm>
        </p:spPr>
        <p:txBody>
          <a:bodyPr>
            <a:normAutofit/>
          </a:bodyPr>
          <a:lstStyle/>
          <a:p>
            <a:r>
              <a:rPr lang="en-US" dirty="0"/>
              <a:t>Contributions of Personal </a:t>
            </a:r>
            <a:r>
              <a:rPr lang="en-US" dirty="0" smtClean="0"/>
              <a:t>Selling:</a:t>
            </a:r>
            <a:br>
              <a:rPr lang="en-US" dirty="0" smtClean="0"/>
            </a:br>
            <a:r>
              <a:rPr lang="en-US" dirty="0" smtClean="0"/>
              <a:t>Salespeople </a:t>
            </a:r>
            <a:r>
              <a:rPr lang="en-US" dirty="0"/>
              <a:t>and the Customer</a:t>
            </a:r>
          </a:p>
        </p:txBody>
      </p:sp>
      <p:pic>
        <p:nvPicPr>
          <p:cNvPr id="5" name="Picture 4" descr="dreamstime_11268693.jpg"/>
          <p:cNvPicPr>
            <a:picLocks noChangeAspect="1"/>
          </p:cNvPicPr>
          <p:nvPr/>
        </p:nvPicPr>
        <p:blipFill>
          <a:blip r:embed="rId3" cstate="email"/>
          <a:stretch>
            <a:fillRect/>
          </a:stretch>
        </p:blipFill>
        <p:spPr>
          <a:xfrm>
            <a:off x="3200399" y="3538229"/>
            <a:ext cx="4876801" cy="3167371"/>
          </a:xfrm>
          <a:prstGeom prst="rect">
            <a:avLst/>
          </a:prstGeom>
          <a:ln>
            <a:noFill/>
          </a:ln>
          <a:effectLst>
            <a:softEdge rad="112500"/>
          </a:effectLst>
        </p:spPr>
      </p:pic>
      <p:sp>
        <p:nvSpPr>
          <p:cNvPr id="24581" name="Rectangle 5"/>
          <p:cNvSpPr>
            <a:spLocks noGrp="1" noChangeArrowheads="1"/>
          </p:cNvSpPr>
          <p:nvPr>
            <p:ph type="body" sz="half" idx="1"/>
          </p:nvPr>
        </p:nvSpPr>
        <p:spPr>
          <a:xfrm>
            <a:off x="990600" y="1524000"/>
            <a:ext cx="7162800" cy="3124200"/>
          </a:xfrm>
          <a:noFill/>
          <a:ln/>
        </p:spPr>
        <p:txBody>
          <a:bodyPr/>
          <a:lstStyle/>
          <a:p>
            <a:r>
              <a:rPr lang="en-US" sz="2600" dirty="0"/>
              <a:t>Salespeople provide solutions to </a:t>
            </a:r>
            <a:r>
              <a:rPr lang="en-US" sz="2600" dirty="0" smtClean="0"/>
              <a:t>problems.</a:t>
            </a:r>
            <a:endParaRPr lang="en-US" sz="2600" dirty="0"/>
          </a:p>
          <a:p>
            <a:r>
              <a:rPr lang="en-US" sz="2600" dirty="0"/>
              <a:t>Salespeople provide expertise and serve as information </a:t>
            </a:r>
            <a:r>
              <a:rPr lang="en-US" sz="2600" dirty="0" smtClean="0"/>
              <a:t>resources.</a:t>
            </a:r>
            <a:endParaRPr lang="en-US" sz="2600" dirty="0"/>
          </a:p>
          <a:p>
            <a:r>
              <a:rPr lang="en-US" sz="2600" dirty="0"/>
              <a:t>Salespeople serve as advocates for the</a:t>
            </a:r>
            <a:r>
              <a:rPr lang="en-US" sz="2600" dirty="0" smtClean="0"/>
              <a:t> </a:t>
            </a:r>
            <a:br>
              <a:rPr lang="en-US" sz="2600" dirty="0" smtClean="0"/>
            </a:br>
            <a:r>
              <a:rPr lang="en-US" sz="2600" dirty="0" smtClean="0"/>
              <a:t>customer </a:t>
            </a:r>
            <a:r>
              <a:rPr lang="en-US" sz="2600" dirty="0"/>
              <a:t>when dealing with the selling </a:t>
            </a:r>
            <a:r>
              <a:rPr lang="en-US" sz="2600" dirty="0" smtClean="0"/>
              <a:t>organization.</a:t>
            </a:r>
            <a:endParaRPr lang="en-US" sz="2600" dirty="0"/>
          </a:p>
        </p:txBody>
      </p:sp>
    </p:spTree>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85800" y="0"/>
            <a:ext cx="7391400" cy="1295400"/>
          </a:xfrm>
        </p:spPr>
        <p:txBody>
          <a:bodyPr/>
          <a:lstStyle/>
          <a:p>
            <a:r>
              <a:rPr lang="en-US" dirty="0" smtClean="0"/>
              <a:t>Ethical Dilemma</a:t>
            </a:r>
            <a:endParaRPr lang="en-US" dirty="0"/>
          </a:p>
        </p:txBody>
      </p:sp>
      <p:pic>
        <p:nvPicPr>
          <p:cNvPr id="1026" name="Picture 2"/>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1714" b="98286" l="0" r="97374">
                        <a14:backgroundMark x1="49805" y1="2000" x2="49708" y2="7714"/>
                        <a14:backgroundMark x1="49903" y1="8000" x2="49903" y2="8000"/>
                      </a14:backgroundRemoval>
                    </a14:imgEffect>
                  </a14:imgLayer>
                </a14:imgProps>
              </a:ext>
              <a:ext uri="{28A0092B-C50C-407E-A947-70E740481C1C}">
                <a14:useLocalDpi xmlns:a14="http://schemas.microsoft.com/office/drawing/2010/main" val="0"/>
              </a:ext>
            </a:extLst>
          </a:blip>
          <a:srcRect/>
          <a:stretch>
            <a:fillRect/>
          </a:stretch>
        </p:blipFill>
        <p:spPr bwMode="auto">
          <a:xfrm>
            <a:off x="990600" y="1447800"/>
            <a:ext cx="6827044" cy="464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5" name="Rectangle 3"/>
          <p:cNvSpPr>
            <a:spLocks noGrp="1" noChangeArrowheads="1"/>
          </p:cNvSpPr>
          <p:nvPr>
            <p:ph type="title"/>
          </p:nvPr>
        </p:nvSpPr>
        <p:spPr>
          <a:xfrm>
            <a:off x="609600" y="0"/>
            <a:ext cx="7467600" cy="1417638"/>
          </a:xfrm>
        </p:spPr>
        <p:txBody>
          <a:bodyPr>
            <a:noAutofit/>
          </a:bodyPr>
          <a:lstStyle/>
          <a:p>
            <a:r>
              <a:rPr lang="en-US" dirty="0" smtClean="0"/>
              <a:t>Alternative</a:t>
            </a:r>
            <a:br>
              <a:rPr lang="en-US" dirty="0" smtClean="0"/>
            </a:br>
            <a:r>
              <a:rPr lang="en-US" dirty="0" smtClean="0"/>
              <a:t>Personal Selling Approaches</a:t>
            </a:r>
            <a:endParaRPr lang="en-US" dirty="0"/>
          </a:p>
        </p:txBody>
      </p:sp>
      <p:sp>
        <p:nvSpPr>
          <p:cNvPr id="28676" name="Rectangle 4"/>
          <p:cNvSpPr>
            <a:spLocks noGrp="1" noChangeArrowheads="1"/>
          </p:cNvSpPr>
          <p:nvPr>
            <p:ph type="body" idx="1"/>
          </p:nvPr>
        </p:nvSpPr>
        <p:spPr>
          <a:xfrm>
            <a:off x="990600" y="1981200"/>
            <a:ext cx="4953000" cy="2667000"/>
          </a:xfrm>
        </p:spPr>
        <p:txBody>
          <a:bodyPr/>
          <a:lstStyle/>
          <a:p>
            <a:r>
              <a:rPr lang="en-US" sz="2800" dirty="0"/>
              <a:t>Stimulus Response Selling</a:t>
            </a:r>
          </a:p>
          <a:p>
            <a:r>
              <a:rPr lang="en-US" sz="2800" dirty="0"/>
              <a:t>Mental States Selling</a:t>
            </a:r>
          </a:p>
          <a:p>
            <a:r>
              <a:rPr lang="en-US" sz="2800" dirty="0"/>
              <a:t>Need Satisfaction Selling</a:t>
            </a:r>
          </a:p>
          <a:p>
            <a:r>
              <a:rPr lang="en-US" sz="2800" dirty="0"/>
              <a:t>Problem Solving </a:t>
            </a:r>
            <a:r>
              <a:rPr lang="en-US" sz="2800" dirty="0" smtClean="0"/>
              <a:t>Selling</a:t>
            </a:r>
          </a:p>
          <a:p>
            <a:r>
              <a:rPr lang="en-US" sz="2800" dirty="0" smtClean="0"/>
              <a:t>Consultative Selling</a:t>
            </a:r>
            <a:endParaRPr lang="en-US" sz="2800" dirty="0"/>
          </a:p>
        </p:txBody>
      </p:sp>
      <p:grpSp>
        <p:nvGrpSpPr>
          <p:cNvPr id="7" name="Group 6"/>
          <p:cNvGrpSpPr/>
          <p:nvPr/>
        </p:nvGrpSpPr>
        <p:grpSpPr>
          <a:xfrm>
            <a:off x="5055119" y="1828800"/>
            <a:ext cx="3174481" cy="4121530"/>
            <a:chOff x="5842260" y="2352675"/>
            <a:chExt cx="3174481" cy="4121530"/>
          </a:xfrm>
        </p:grpSpPr>
        <p:pic>
          <p:nvPicPr>
            <p:cNvPr id="6" name="Picture 5" descr="Postit Note Blue Chroma.jpg"/>
            <p:cNvPicPr>
              <a:picLocks noChangeAspect="1"/>
            </p:cNvPicPr>
            <p:nvPr/>
          </p:nvPicPr>
          <p:blipFill>
            <a:blip r:embed="rId3" cstate="print">
              <a:clrChange>
                <a:clrFrom>
                  <a:srgbClr val="0000FE"/>
                </a:clrFrom>
                <a:clrTo>
                  <a:srgbClr val="0000FE">
                    <a:alpha val="0"/>
                  </a:srgbClr>
                </a:clrTo>
              </a:clrChange>
            </a:blip>
            <a:stretch>
              <a:fillRect/>
            </a:stretch>
          </p:blipFill>
          <p:spPr>
            <a:xfrm>
              <a:off x="5842260" y="2352675"/>
              <a:ext cx="3174481" cy="4121530"/>
            </a:xfrm>
            <a:prstGeom prst="rect">
              <a:avLst/>
            </a:prstGeom>
          </p:spPr>
        </p:pic>
        <p:sp>
          <p:nvSpPr>
            <p:cNvPr id="5" name="TextBox 4"/>
            <p:cNvSpPr txBox="1"/>
            <p:nvPr/>
          </p:nvSpPr>
          <p:spPr>
            <a:xfrm>
              <a:off x="6324600" y="3124200"/>
              <a:ext cx="2489460" cy="2585323"/>
            </a:xfrm>
            <a:prstGeom prst="rect">
              <a:avLst/>
            </a:prstGeom>
            <a:noFill/>
          </p:spPr>
          <p:txBody>
            <a:bodyPr wrap="square" rtlCol="0">
              <a:spAutoFit/>
            </a:bodyPr>
            <a:lstStyle/>
            <a:p>
              <a:r>
                <a:rPr lang="en-US" b="1" i="1" dirty="0" smtClean="0">
                  <a:solidFill>
                    <a:srgbClr val="000000"/>
                  </a:solidFill>
                </a:rPr>
                <a:t>Adaptive Selling</a:t>
              </a:r>
              <a:r>
                <a:rPr lang="en-US" i="1" dirty="0" smtClean="0">
                  <a:solidFill>
                    <a:srgbClr val="000000"/>
                  </a:solidFill>
                </a:rPr>
                <a:t>:  </a:t>
              </a:r>
              <a:br>
                <a:rPr lang="en-US" i="1" dirty="0" smtClean="0">
                  <a:solidFill>
                    <a:srgbClr val="000000"/>
                  </a:solidFill>
                </a:rPr>
              </a:br>
              <a:r>
                <a:rPr lang="en-US" i="1" dirty="0" smtClean="0">
                  <a:solidFill>
                    <a:srgbClr val="000000"/>
                  </a:solidFill>
                </a:rPr>
                <a:t>the ability of a salesperson to alter his/her sales messages and behaviors during a sales presentation or as they encounter different sales situations and different customers</a:t>
              </a:r>
              <a:r>
                <a:rPr lang="en-US" dirty="0" smtClean="0">
                  <a:solidFill>
                    <a:srgbClr val="000000"/>
                  </a:solidFill>
                </a:rPr>
                <a:t>. </a:t>
              </a:r>
              <a:endParaRPr lang="en-US" dirty="0">
                <a:solidFill>
                  <a:srgbClr val="000000"/>
                </a:solidFill>
              </a:endParaRPr>
            </a:p>
          </p:txBody>
        </p:sp>
      </p:grpSp>
    </p:spTree>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71600" y="1600200"/>
            <a:ext cx="6400800" cy="4714640"/>
          </a:xfrm>
          <a:prstGeom prst="rect">
            <a:avLst/>
          </a:prstGeom>
          <a:ln>
            <a:noFill/>
          </a:ln>
          <a:effectLst>
            <a:softEdge rad="112500"/>
          </a:effectLst>
        </p:spPr>
      </p:pic>
      <p:sp>
        <p:nvSpPr>
          <p:cNvPr id="28675" name="Rectangle 3"/>
          <p:cNvSpPr>
            <a:spLocks noGrp="1" noChangeArrowheads="1"/>
          </p:cNvSpPr>
          <p:nvPr>
            <p:ph type="title"/>
          </p:nvPr>
        </p:nvSpPr>
        <p:spPr>
          <a:xfrm>
            <a:off x="0" y="274638"/>
            <a:ext cx="9144000" cy="1143000"/>
          </a:xfrm>
        </p:spPr>
        <p:txBody>
          <a:bodyPr>
            <a:noAutofit/>
          </a:bodyPr>
          <a:lstStyle/>
          <a:p>
            <a:r>
              <a:rPr lang="en-US" dirty="0" smtClean="0"/>
              <a:t>Stimulus Response Selling</a:t>
            </a:r>
            <a:endParaRPr lang="en-US" dirty="0"/>
          </a:p>
        </p:txBody>
      </p:sp>
      <p:sp>
        <p:nvSpPr>
          <p:cNvPr id="2" name="TextBox 1"/>
          <p:cNvSpPr txBox="1"/>
          <p:nvPr/>
        </p:nvSpPr>
        <p:spPr>
          <a:xfrm>
            <a:off x="1676400" y="2438400"/>
            <a:ext cx="5791200" cy="2677656"/>
          </a:xfrm>
          <a:prstGeom prst="rect">
            <a:avLst/>
          </a:prstGeom>
          <a:noFill/>
        </p:spPr>
        <p:txBody>
          <a:bodyPr wrap="square" rtlCol="0">
            <a:spAutoFit/>
          </a:bodyPr>
          <a:lstStyle/>
          <a:p>
            <a:r>
              <a:rPr lang="en-US" sz="2400" dirty="0">
                <a:latin typeface="Eras Medium ITC" pitchFamily="34" charset="0"/>
              </a:rPr>
              <a:t>An approach to </a:t>
            </a:r>
            <a:r>
              <a:rPr lang="en-US" sz="2400" dirty="0" smtClean="0">
                <a:latin typeface="Eras Medium ITC" pitchFamily="34" charset="0"/>
              </a:rPr>
              <a:t>selling </a:t>
            </a:r>
            <a:r>
              <a:rPr lang="en-US" sz="2400" dirty="0">
                <a:latin typeface="Eras Medium ITC" pitchFamily="34" charset="0"/>
              </a:rPr>
              <a:t>where the key idea is that various stimuli can elicit predictable responses from customers.  Salespeople furnish the </a:t>
            </a:r>
            <a:r>
              <a:rPr lang="en-US" sz="2400" dirty="0" smtClean="0">
                <a:latin typeface="Eras Medium ITC" pitchFamily="34" charset="0"/>
              </a:rPr>
              <a:t>stimuli </a:t>
            </a:r>
            <a:r>
              <a:rPr lang="en-US" sz="2400" dirty="0">
                <a:latin typeface="Eras Medium ITC" pitchFamily="34" charset="0"/>
              </a:rPr>
              <a:t>from a repertoire of words and actions designed to produced the desired response.</a:t>
            </a:r>
          </a:p>
          <a:p>
            <a:endParaRPr lang="en-US" sz="2400" dirty="0"/>
          </a:p>
        </p:txBody>
      </p:sp>
      <p:pic>
        <p:nvPicPr>
          <p:cNvPr id="4" name="Picture 3"/>
          <p:cNvPicPr>
            <a:picLocks noChangeAspect="1"/>
          </p:cNvPicPr>
          <p:nvPr/>
        </p:nvPicPr>
        <p:blipFill>
          <a:blip r:embed="rId4" cstate="print">
            <a:extLst>
              <a:ext uri="{BEBA8EAE-BF5A-486C-A8C5-ECC9F3942E4B}">
                <a14:imgProps xmlns:a14="http://schemas.microsoft.com/office/drawing/2010/main">
                  <a14:imgLayer r:embed="rId5">
                    <a14:imgEffect>
                      <a14:backgroundRemoval t="0" b="100000" l="0" r="97436"/>
                    </a14:imgEffect>
                  </a14:imgLayer>
                </a14:imgProps>
              </a:ext>
              <a:ext uri="{28A0092B-C50C-407E-A947-70E740481C1C}">
                <a14:useLocalDpi xmlns:a14="http://schemas.microsoft.com/office/drawing/2010/main" val="0"/>
              </a:ext>
            </a:extLst>
          </a:blip>
          <a:stretch>
            <a:fillRect/>
          </a:stretch>
        </p:blipFill>
        <p:spPr>
          <a:xfrm>
            <a:off x="9525" y="4039494"/>
            <a:ext cx="1871664" cy="2818506"/>
          </a:xfrm>
          <a:prstGeom prst="rect">
            <a:avLst/>
          </a:prstGeom>
        </p:spPr>
      </p:pic>
      <p:pic>
        <p:nvPicPr>
          <p:cNvPr id="6" name="Picture 2">
            <a:hlinkClick r:id="rId6" action="ppaction://hlinksldjump"/>
          </p:cNvPr>
          <p:cNvPicPr>
            <a:picLocks noChangeAspect="1" noChangeArrowheads="1"/>
          </p:cNvPicPr>
          <p:nvPr/>
        </p:nvPicPr>
        <p:blipFill>
          <a:blip r:embed="rId7" cstate="print"/>
          <a:srcRect/>
          <a:stretch>
            <a:fillRect/>
          </a:stretch>
        </p:blipFill>
        <p:spPr bwMode="auto">
          <a:xfrm>
            <a:off x="5257800" y="4763157"/>
            <a:ext cx="2281102" cy="1371179"/>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994969042"/>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r>
              <a:rPr lang="en-US" dirty="0"/>
              <a:t>Stimulus Response Selling</a:t>
            </a:r>
          </a:p>
        </p:txBody>
      </p:sp>
      <p:pic>
        <p:nvPicPr>
          <p:cNvPr id="4098" name="Picture 2"/>
          <p:cNvPicPr>
            <a:picLocks noChangeAspect="1" noChangeArrowheads="1"/>
          </p:cNvPicPr>
          <p:nvPr/>
        </p:nvPicPr>
        <p:blipFill>
          <a:blip r:embed="rId3" cstate="print"/>
          <a:srcRect/>
          <a:stretch>
            <a:fillRect/>
          </a:stretch>
        </p:blipFill>
        <p:spPr bwMode="auto">
          <a:xfrm>
            <a:off x="990600" y="1295400"/>
            <a:ext cx="6781800" cy="4076566"/>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pic>
      <p:sp>
        <p:nvSpPr>
          <p:cNvPr id="18" name="TextBox 17"/>
          <p:cNvSpPr txBox="1"/>
          <p:nvPr/>
        </p:nvSpPr>
        <p:spPr>
          <a:xfrm>
            <a:off x="990600" y="5562600"/>
            <a:ext cx="6858000" cy="923330"/>
          </a:xfrm>
          <a:prstGeom prst="rect">
            <a:avLst/>
          </a:prstGeom>
          <a:noFill/>
        </p:spPr>
        <p:txBody>
          <a:bodyPr wrap="square" rtlCol="0">
            <a:spAutoFit/>
          </a:bodyPr>
          <a:lstStyle/>
          <a:p>
            <a:r>
              <a:rPr lang="en-US" i="1" dirty="0" smtClean="0">
                <a:solidFill>
                  <a:srgbClr val="000000"/>
                </a:solidFill>
              </a:rPr>
              <a:t>Simple in design; assumes conditioned response improves likelihood of success; a risky and unreliable strategy.</a:t>
            </a:r>
          </a:p>
          <a:p>
            <a:endParaRPr lang="en-US" dirty="0">
              <a:solidFill>
                <a:srgbClr val="000000"/>
              </a:solidFill>
            </a:endParaRPr>
          </a:p>
        </p:txBody>
      </p:sp>
    </p:spTree>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71600" y="1600200"/>
            <a:ext cx="6400800" cy="4714640"/>
          </a:xfrm>
          <a:prstGeom prst="rect">
            <a:avLst/>
          </a:prstGeom>
          <a:ln>
            <a:noFill/>
          </a:ln>
          <a:effectLst>
            <a:softEdge rad="112500"/>
          </a:effectLst>
        </p:spPr>
      </p:pic>
      <p:sp>
        <p:nvSpPr>
          <p:cNvPr id="28675" name="Rectangle 3"/>
          <p:cNvSpPr>
            <a:spLocks noGrp="1" noChangeArrowheads="1"/>
          </p:cNvSpPr>
          <p:nvPr>
            <p:ph type="title"/>
          </p:nvPr>
        </p:nvSpPr>
        <p:spPr>
          <a:xfrm>
            <a:off x="0" y="274638"/>
            <a:ext cx="9144000" cy="1143000"/>
          </a:xfrm>
        </p:spPr>
        <p:txBody>
          <a:bodyPr>
            <a:noAutofit/>
          </a:bodyPr>
          <a:lstStyle/>
          <a:p>
            <a:r>
              <a:rPr lang="en-US" dirty="0" smtClean="0"/>
              <a:t>Continued Affirmation Selling</a:t>
            </a:r>
            <a:endParaRPr lang="en-US" dirty="0"/>
          </a:p>
        </p:txBody>
      </p:sp>
      <p:sp>
        <p:nvSpPr>
          <p:cNvPr id="2" name="TextBox 1"/>
          <p:cNvSpPr txBox="1"/>
          <p:nvPr/>
        </p:nvSpPr>
        <p:spPr>
          <a:xfrm>
            <a:off x="1719943" y="2209800"/>
            <a:ext cx="5791200" cy="3046988"/>
          </a:xfrm>
          <a:prstGeom prst="rect">
            <a:avLst/>
          </a:prstGeom>
          <a:noFill/>
        </p:spPr>
        <p:txBody>
          <a:bodyPr wrap="square" rtlCol="0">
            <a:spAutoFit/>
          </a:bodyPr>
          <a:lstStyle/>
          <a:p>
            <a:r>
              <a:rPr lang="en-US" sz="2400" dirty="0">
                <a:latin typeface="Eras Medium ITC" pitchFamily="34" charset="0"/>
              </a:rPr>
              <a:t>An </a:t>
            </a:r>
            <a:r>
              <a:rPr lang="en-US" sz="2400" dirty="0" smtClean="0">
                <a:latin typeface="Eras Medium ITC" pitchFamily="34" charset="0"/>
              </a:rPr>
              <a:t>example of stimulus response selling in which a series of questions or statements furnished by the salesperson is designed to condition the prospective buyer to answering “yes” time after time, until, it is hoped, he or she will be inclined to say “yes” to the entire sales proposition.</a:t>
            </a:r>
            <a:endParaRPr lang="en-US" sz="2400" dirty="0">
              <a:latin typeface="Eras Medium ITC" pitchFamily="34" charset="0"/>
            </a:endParaRPr>
          </a:p>
        </p:txBody>
      </p:sp>
      <p:pic>
        <p:nvPicPr>
          <p:cNvPr id="5" name="Picture 4"/>
          <p:cNvPicPr>
            <a:picLocks noChangeAspect="1"/>
          </p:cNvPicPr>
          <p:nvPr/>
        </p:nvPicPr>
        <p:blipFill>
          <a:blip r:embed="rId4" cstate="print">
            <a:extLst>
              <a:ext uri="{BEBA8EAE-BF5A-486C-A8C5-ECC9F3942E4B}">
                <a14:imgProps xmlns:a14="http://schemas.microsoft.com/office/drawing/2010/main">
                  <a14:imgLayer r:embed="rId5">
                    <a14:imgEffect>
                      <a14:backgroundRemoval t="0" b="100000" l="0" r="97436"/>
                    </a14:imgEffect>
                  </a14:imgLayer>
                </a14:imgProps>
              </a:ext>
              <a:ext uri="{28A0092B-C50C-407E-A947-70E740481C1C}">
                <a14:useLocalDpi xmlns:a14="http://schemas.microsoft.com/office/drawing/2010/main" val="0"/>
              </a:ext>
            </a:extLst>
          </a:blip>
          <a:stretch>
            <a:fillRect/>
          </a:stretch>
        </p:blipFill>
        <p:spPr>
          <a:xfrm>
            <a:off x="9525" y="4039494"/>
            <a:ext cx="1871664" cy="2818506"/>
          </a:xfrm>
          <a:prstGeom prst="rect">
            <a:avLst/>
          </a:prstGeom>
        </p:spPr>
      </p:pic>
    </p:spTree>
    <p:extLst>
      <p:ext uri="{BB962C8B-B14F-4D97-AF65-F5344CB8AC3E}">
        <p14:creationId xmlns:p14="http://schemas.microsoft.com/office/powerpoint/2010/main" val="126674097"/>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71600" y="1600200"/>
            <a:ext cx="6400800" cy="4714640"/>
          </a:xfrm>
          <a:prstGeom prst="rect">
            <a:avLst/>
          </a:prstGeom>
          <a:ln>
            <a:noFill/>
          </a:ln>
          <a:effectLst>
            <a:softEdge rad="112500"/>
          </a:effectLst>
        </p:spPr>
      </p:pic>
      <p:sp>
        <p:nvSpPr>
          <p:cNvPr id="28675" name="Rectangle 3"/>
          <p:cNvSpPr>
            <a:spLocks noGrp="1" noChangeArrowheads="1"/>
          </p:cNvSpPr>
          <p:nvPr>
            <p:ph type="title"/>
          </p:nvPr>
        </p:nvSpPr>
        <p:spPr>
          <a:xfrm>
            <a:off x="0" y="274638"/>
            <a:ext cx="9144000" cy="1143000"/>
          </a:xfrm>
        </p:spPr>
        <p:txBody>
          <a:bodyPr>
            <a:noAutofit/>
          </a:bodyPr>
          <a:lstStyle/>
          <a:p>
            <a:r>
              <a:rPr lang="en-US" dirty="0" smtClean="0"/>
              <a:t>Mental States Selling</a:t>
            </a:r>
            <a:endParaRPr lang="en-US" dirty="0"/>
          </a:p>
        </p:txBody>
      </p:sp>
      <p:sp>
        <p:nvSpPr>
          <p:cNvPr id="2" name="TextBox 1"/>
          <p:cNvSpPr txBox="1"/>
          <p:nvPr/>
        </p:nvSpPr>
        <p:spPr>
          <a:xfrm>
            <a:off x="1719943" y="2209800"/>
            <a:ext cx="5595257" cy="2308324"/>
          </a:xfrm>
          <a:prstGeom prst="rect">
            <a:avLst/>
          </a:prstGeom>
          <a:noFill/>
        </p:spPr>
        <p:txBody>
          <a:bodyPr wrap="square" rtlCol="0">
            <a:spAutoFit/>
          </a:bodyPr>
          <a:lstStyle/>
          <a:p>
            <a:r>
              <a:rPr lang="en-US" sz="2400" dirty="0" smtClean="0">
                <a:latin typeface="Eras Medium ITC" pitchFamily="34" charset="0"/>
              </a:rPr>
              <a:t>Assumes the buying process for most buyers is essentially identical and that buyers can be led through certain mental states, or steps, in the buying process.</a:t>
            </a:r>
            <a:endParaRPr lang="en-US" sz="2400" dirty="0">
              <a:latin typeface="Eras Medium ITC" pitchFamily="34" charset="0"/>
            </a:endParaRPr>
          </a:p>
          <a:p>
            <a:endParaRPr lang="en-US" sz="2400" dirty="0">
              <a:latin typeface="Eras Medium ITC" pitchFamily="34" charset="0"/>
            </a:endParaRPr>
          </a:p>
        </p:txBody>
      </p:sp>
      <p:pic>
        <p:nvPicPr>
          <p:cNvPr id="5122" name="Picture 2">
            <a:hlinkClick r:id="rId4" action="ppaction://hlinksldjump"/>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257800" y="4191000"/>
            <a:ext cx="2264599" cy="17765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33282132"/>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Title 1"/>
          <p:cNvSpPr>
            <a:spLocks noGrp="1"/>
          </p:cNvSpPr>
          <p:nvPr>
            <p:ph type="title"/>
          </p:nvPr>
        </p:nvSpPr>
        <p:spPr/>
        <p:txBody>
          <a:bodyPr/>
          <a:lstStyle/>
          <a:p>
            <a:r>
              <a:rPr lang="en-US">
                <a:latin typeface="Tahoma" charset="0"/>
              </a:rPr>
              <a:t>Questions</a:t>
            </a:r>
          </a:p>
        </p:txBody>
      </p:sp>
      <p:sp>
        <p:nvSpPr>
          <p:cNvPr id="27650" name="Content Placeholder 2"/>
          <p:cNvSpPr>
            <a:spLocks noGrp="1"/>
          </p:cNvSpPr>
          <p:nvPr>
            <p:ph idx="1"/>
          </p:nvPr>
        </p:nvSpPr>
        <p:spPr/>
        <p:txBody>
          <a:bodyPr/>
          <a:lstStyle/>
          <a:p>
            <a:r>
              <a:rPr lang="en-US">
                <a:latin typeface="Tahoma" charset="0"/>
              </a:rPr>
              <a:t>How did you get started?</a:t>
            </a:r>
          </a:p>
          <a:p>
            <a:r>
              <a:rPr lang="en-US">
                <a:latin typeface="Tahoma" charset="0"/>
              </a:rPr>
              <a:t>Tell about successful campaigns</a:t>
            </a:r>
          </a:p>
          <a:p>
            <a:r>
              <a:rPr lang="en-US">
                <a:latin typeface="Tahoma" charset="0"/>
              </a:rPr>
              <a:t>Lets come up with the rest of the questions</a:t>
            </a:r>
          </a:p>
        </p:txBody>
      </p:sp>
    </p:spTree>
    <p:extLst>
      <p:ext uri="{BB962C8B-B14F-4D97-AF65-F5344CB8AC3E}">
        <p14:creationId xmlns:p14="http://schemas.microsoft.com/office/powerpoint/2010/main" val="137185910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r>
              <a:rPr lang="en-US" dirty="0"/>
              <a:t>Mental States Selling</a:t>
            </a:r>
          </a:p>
        </p:txBody>
      </p:sp>
      <p:pic>
        <p:nvPicPr>
          <p:cNvPr id="5122" name="Picture 2"/>
          <p:cNvPicPr>
            <a:picLocks noChangeAspect="1" noChangeArrowheads="1"/>
          </p:cNvPicPr>
          <p:nvPr/>
        </p:nvPicPr>
        <p:blipFill>
          <a:blip r:embed="rId3" cstate="print"/>
          <a:srcRect/>
          <a:stretch>
            <a:fillRect/>
          </a:stretch>
        </p:blipFill>
        <p:spPr bwMode="auto">
          <a:xfrm>
            <a:off x="1143000" y="1143000"/>
            <a:ext cx="6400800" cy="4938970"/>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pic>
      <p:sp>
        <p:nvSpPr>
          <p:cNvPr id="11" name="TextBox 10"/>
          <p:cNvSpPr txBox="1"/>
          <p:nvPr/>
        </p:nvSpPr>
        <p:spPr>
          <a:xfrm>
            <a:off x="1143000" y="6096000"/>
            <a:ext cx="6695662" cy="830997"/>
          </a:xfrm>
          <a:prstGeom prst="rect">
            <a:avLst/>
          </a:prstGeom>
          <a:noFill/>
        </p:spPr>
        <p:txBody>
          <a:bodyPr wrap="square" rtlCol="0">
            <a:spAutoFit/>
          </a:bodyPr>
          <a:lstStyle/>
          <a:p>
            <a:r>
              <a:rPr lang="en-US" sz="1600" i="1" dirty="0" smtClean="0">
                <a:solidFill>
                  <a:srgbClr val="000000"/>
                </a:solidFill>
              </a:rPr>
              <a:t>Assumes buyer can be led through mental states; promotes one-way communication; a risky and unreliable strategy.</a:t>
            </a:r>
          </a:p>
          <a:p>
            <a:endParaRPr lang="en-US" sz="1600" dirty="0">
              <a:solidFill>
                <a:srgbClr val="000000"/>
              </a:solidFill>
            </a:endParaRPr>
          </a:p>
        </p:txBody>
      </p:sp>
    </p:spTree>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71600" y="1600200"/>
            <a:ext cx="6400800" cy="4714640"/>
          </a:xfrm>
          <a:prstGeom prst="rect">
            <a:avLst/>
          </a:prstGeom>
          <a:ln>
            <a:noFill/>
          </a:ln>
          <a:effectLst>
            <a:softEdge rad="112500"/>
          </a:effectLst>
        </p:spPr>
      </p:pic>
      <p:sp>
        <p:nvSpPr>
          <p:cNvPr id="28675" name="Rectangle 3"/>
          <p:cNvSpPr>
            <a:spLocks noGrp="1" noChangeArrowheads="1"/>
          </p:cNvSpPr>
          <p:nvPr>
            <p:ph type="title"/>
          </p:nvPr>
        </p:nvSpPr>
        <p:spPr>
          <a:xfrm>
            <a:off x="0" y="274638"/>
            <a:ext cx="9144000" cy="1143000"/>
          </a:xfrm>
        </p:spPr>
        <p:txBody>
          <a:bodyPr>
            <a:noAutofit/>
          </a:bodyPr>
          <a:lstStyle/>
          <a:p>
            <a:r>
              <a:rPr lang="en-US" dirty="0" smtClean="0"/>
              <a:t>Need Satisfaction Selling</a:t>
            </a:r>
            <a:endParaRPr lang="en-US" dirty="0"/>
          </a:p>
        </p:txBody>
      </p:sp>
      <p:sp>
        <p:nvSpPr>
          <p:cNvPr id="2" name="TextBox 1"/>
          <p:cNvSpPr txBox="1"/>
          <p:nvPr/>
        </p:nvSpPr>
        <p:spPr>
          <a:xfrm>
            <a:off x="1719943" y="2209800"/>
            <a:ext cx="5671457" cy="2362200"/>
          </a:xfrm>
          <a:prstGeom prst="rect">
            <a:avLst/>
          </a:prstGeom>
          <a:noFill/>
        </p:spPr>
        <p:txBody>
          <a:bodyPr wrap="square" rtlCol="0">
            <a:spAutoFit/>
          </a:bodyPr>
          <a:lstStyle/>
          <a:p>
            <a:r>
              <a:rPr lang="en-US" sz="2400" dirty="0" smtClean="0">
                <a:latin typeface="Eras Medium ITC" pitchFamily="34" charset="0"/>
              </a:rPr>
              <a:t>Based on the notion that the customer is buying to satisfy a particular need or set of needs.  The salesperson is more dependent upon questioning and listening to uncover the buyer’s needs.</a:t>
            </a:r>
            <a:endParaRPr lang="en-US" sz="2400" dirty="0">
              <a:latin typeface="Eras Medium ITC" pitchFamily="34" charset="0"/>
            </a:endParaRPr>
          </a:p>
          <a:p>
            <a:endParaRPr lang="en-US" sz="2400" dirty="0">
              <a:latin typeface="Eras Medium ITC" pitchFamily="34" charset="0"/>
            </a:endParaRPr>
          </a:p>
        </p:txBody>
      </p:sp>
      <p:pic>
        <p:nvPicPr>
          <p:cNvPr id="3074" name="Picture 2">
            <a:hlinkClick r:id="rId4" action="ppaction://hlinksldjump"/>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876800" y="4267200"/>
            <a:ext cx="2700132" cy="1809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94145199"/>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lstStyle/>
          <a:p>
            <a:r>
              <a:rPr lang="en-US" dirty="0"/>
              <a:t>Need Satisfaction Selling</a:t>
            </a:r>
          </a:p>
        </p:txBody>
      </p:sp>
      <p:sp>
        <p:nvSpPr>
          <p:cNvPr id="18" name="TextBox 17"/>
          <p:cNvSpPr txBox="1"/>
          <p:nvPr/>
        </p:nvSpPr>
        <p:spPr>
          <a:xfrm>
            <a:off x="1181100" y="5486400"/>
            <a:ext cx="6781800" cy="707886"/>
          </a:xfrm>
          <a:prstGeom prst="rect">
            <a:avLst/>
          </a:prstGeom>
          <a:noFill/>
        </p:spPr>
        <p:txBody>
          <a:bodyPr wrap="square" rtlCol="0">
            <a:spAutoFit/>
          </a:bodyPr>
          <a:lstStyle/>
          <a:p>
            <a:pPr algn="ctr"/>
            <a:r>
              <a:rPr lang="en-US" sz="2000" i="1" dirty="0" smtClean="0"/>
              <a:t>Interact with buyer to determine existing needs; present solutions to needs; solutions limited to seller’s products.</a:t>
            </a:r>
            <a:endParaRPr lang="en-US" sz="2000"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1482" y="1524000"/>
            <a:ext cx="5761037" cy="3865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71600" y="1600200"/>
            <a:ext cx="6400800" cy="4714640"/>
          </a:xfrm>
          <a:prstGeom prst="rect">
            <a:avLst/>
          </a:prstGeom>
          <a:ln>
            <a:noFill/>
          </a:ln>
          <a:effectLst>
            <a:softEdge rad="112500"/>
          </a:effectLst>
        </p:spPr>
      </p:pic>
      <p:sp>
        <p:nvSpPr>
          <p:cNvPr id="28675" name="Rectangle 3"/>
          <p:cNvSpPr>
            <a:spLocks noGrp="1" noChangeArrowheads="1"/>
          </p:cNvSpPr>
          <p:nvPr>
            <p:ph type="title"/>
          </p:nvPr>
        </p:nvSpPr>
        <p:spPr>
          <a:xfrm>
            <a:off x="0" y="274638"/>
            <a:ext cx="9144000" cy="1143000"/>
          </a:xfrm>
        </p:spPr>
        <p:txBody>
          <a:bodyPr>
            <a:noAutofit/>
          </a:bodyPr>
          <a:lstStyle/>
          <a:p>
            <a:r>
              <a:rPr lang="en-US" dirty="0" smtClean="0"/>
              <a:t>Problem Solving Selling</a:t>
            </a:r>
            <a:endParaRPr lang="en-US" dirty="0"/>
          </a:p>
        </p:txBody>
      </p:sp>
      <p:sp>
        <p:nvSpPr>
          <p:cNvPr id="2" name="TextBox 1"/>
          <p:cNvSpPr txBox="1"/>
          <p:nvPr/>
        </p:nvSpPr>
        <p:spPr>
          <a:xfrm>
            <a:off x="1719943" y="2209800"/>
            <a:ext cx="5671457" cy="1938992"/>
          </a:xfrm>
          <a:prstGeom prst="rect">
            <a:avLst/>
          </a:prstGeom>
          <a:noFill/>
        </p:spPr>
        <p:txBody>
          <a:bodyPr wrap="square" rtlCol="0">
            <a:spAutoFit/>
          </a:bodyPr>
          <a:lstStyle/>
          <a:p>
            <a:r>
              <a:rPr lang="en-US" sz="2400" dirty="0">
                <a:latin typeface="Eras Medium ITC" pitchFamily="34" charset="0"/>
              </a:rPr>
              <a:t>An </a:t>
            </a:r>
            <a:r>
              <a:rPr lang="en-US" sz="2400" dirty="0" smtClean="0">
                <a:latin typeface="Eras Medium ITC" pitchFamily="34" charset="0"/>
              </a:rPr>
              <a:t>extension of need satisfaction selling that goes beyond identifying needs to developing alternative solutions for satisfying these needs</a:t>
            </a:r>
            <a:endParaRPr lang="en-US" sz="2400" dirty="0">
              <a:latin typeface="Eras Medium ITC" pitchFamily="34" charset="0"/>
            </a:endParaRPr>
          </a:p>
          <a:p>
            <a:endParaRPr lang="en-US" sz="2400" dirty="0">
              <a:latin typeface="Eras Medium ITC" pitchFamily="34" charset="0"/>
            </a:endParaRPr>
          </a:p>
        </p:txBody>
      </p:sp>
      <p:pic>
        <p:nvPicPr>
          <p:cNvPr id="4098" name="Picture 2">
            <a:hlinkClick r:id="rId4" action="ppaction://hlinksldjump"/>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029200" y="3967045"/>
            <a:ext cx="2508250" cy="20429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00247371"/>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a:xfrm>
            <a:off x="685800" y="0"/>
            <a:ext cx="7391400" cy="1417638"/>
          </a:xfrm>
        </p:spPr>
        <p:txBody>
          <a:bodyPr/>
          <a:lstStyle/>
          <a:p>
            <a:r>
              <a:rPr lang="en-US" dirty="0"/>
              <a:t>Problem Solving Selling</a:t>
            </a:r>
          </a:p>
        </p:txBody>
      </p:sp>
      <p:sp>
        <p:nvSpPr>
          <p:cNvPr id="21" name="TextBox 20"/>
          <p:cNvSpPr txBox="1"/>
          <p:nvPr/>
        </p:nvSpPr>
        <p:spPr>
          <a:xfrm>
            <a:off x="1181100" y="5907088"/>
            <a:ext cx="6781800" cy="707886"/>
          </a:xfrm>
          <a:prstGeom prst="rect">
            <a:avLst/>
          </a:prstGeom>
          <a:noFill/>
        </p:spPr>
        <p:txBody>
          <a:bodyPr wrap="square" rtlCol="0">
            <a:spAutoFit/>
          </a:bodyPr>
          <a:lstStyle/>
          <a:p>
            <a:r>
              <a:rPr lang="en-US" sz="2000" i="1" dirty="0" smtClean="0"/>
              <a:t>Interact with buyer to determine existing and potential needs; present multiple solutions not limited to seller’s products.</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32732" y="1205201"/>
            <a:ext cx="6078537" cy="4956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85800" y="0"/>
            <a:ext cx="7391400" cy="1417638"/>
          </a:xfrm>
        </p:spPr>
        <p:txBody>
          <a:bodyPr/>
          <a:lstStyle/>
          <a:p>
            <a:r>
              <a:rPr lang="en-US" dirty="0" smtClean="0"/>
              <a:t>Ethical Dilemma</a:t>
            </a:r>
            <a:endParaRPr lang="en-US" dirty="0"/>
          </a:p>
        </p:txBody>
      </p:sp>
      <p:pic>
        <p:nvPicPr>
          <p:cNvPr id="1026" name="Picture 2"/>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0" b="100000" l="0" r="100000">
                        <a14:foregroundMark x1="81229" y1="4011" x2="84764" y2="10235"/>
                      </a14:backgroundRemoval>
                    </a14:imgEffect>
                  </a14:imgLayer>
                </a14:imgProps>
              </a:ext>
              <a:ext uri="{28A0092B-C50C-407E-A947-70E740481C1C}">
                <a14:useLocalDpi xmlns:a14="http://schemas.microsoft.com/office/drawing/2010/main" val="0"/>
              </a:ext>
            </a:extLst>
          </a:blip>
          <a:srcRect/>
          <a:stretch>
            <a:fillRect/>
          </a:stretch>
        </p:blipFill>
        <p:spPr bwMode="auto">
          <a:xfrm>
            <a:off x="990600" y="1447800"/>
            <a:ext cx="726159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7" name="Rectangle 5"/>
          <p:cNvSpPr>
            <a:spLocks noGrp="1" noChangeArrowheads="1"/>
          </p:cNvSpPr>
          <p:nvPr>
            <p:ph type="title"/>
          </p:nvPr>
        </p:nvSpPr>
        <p:spPr>
          <a:xfrm>
            <a:off x="685800" y="0"/>
            <a:ext cx="7391400" cy="1417638"/>
          </a:xfrm>
        </p:spPr>
        <p:txBody>
          <a:bodyPr/>
          <a:lstStyle/>
          <a:p>
            <a:r>
              <a:rPr lang="en-US" dirty="0"/>
              <a:t>Consultative Selling</a:t>
            </a:r>
          </a:p>
        </p:txBody>
      </p:sp>
      <p:sp>
        <p:nvSpPr>
          <p:cNvPr id="38920" name="Rectangle 8"/>
          <p:cNvSpPr>
            <a:spLocks noChangeArrowheads="1"/>
          </p:cNvSpPr>
          <p:nvPr/>
        </p:nvSpPr>
        <p:spPr bwMode="auto">
          <a:xfrm>
            <a:off x="4191000" y="1600200"/>
            <a:ext cx="3886200" cy="3536866"/>
          </a:xfrm>
          <a:prstGeom prst="rect">
            <a:avLst/>
          </a:prstGeom>
          <a:noFill/>
          <a:ln>
            <a:noFill/>
            <a:headEnd/>
            <a:tailEnd/>
          </a:ln>
        </p:spPr>
        <p:style>
          <a:lnRef idx="2">
            <a:schemeClr val="accent3">
              <a:shade val="50000"/>
            </a:schemeClr>
          </a:lnRef>
          <a:fillRef idx="1">
            <a:schemeClr val="accent3"/>
          </a:fillRef>
          <a:effectRef idx="0">
            <a:schemeClr val="accent3"/>
          </a:effectRef>
          <a:fontRef idx="minor">
            <a:schemeClr val="lt1"/>
          </a:fontRef>
        </p:style>
        <p:txBody>
          <a:bodyPr wrap="square" lIns="90488" tIns="44450" rIns="90488" bIns="44450">
            <a:spAutoFit/>
          </a:bodyPr>
          <a:lstStyle/>
          <a:p>
            <a:pPr algn="ctr" eaLnBrk="0" hangingPunct="0"/>
            <a:r>
              <a:rPr lang="en-US" sz="2800" dirty="0">
                <a:solidFill>
                  <a:srgbClr val="000000"/>
                </a:solidFill>
              </a:rPr>
              <a:t>The process of helping customers reach their strategic goals by </a:t>
            </a:r>
            <a:r>
              <a:rPr lang="en-US" sz="2800" dirty="0" smtClean="0">
                <a:solidFill>
                  <a:srgbClr val="000000"/>
                </a:solidFill>
              </a:rPr>
              <a:t>using</a:t>
            </a:r>
            <a:br>
              <a:rPr lang="en-US" sz="2800" dirty="0" smtClean="0">
                <a:solidFill>
                  <a:srgbClr val="000000"/>
                </a:solidFill>
              </a:rPr>
            </a:br>
            <a:r>
              <a:rPr lang="en-US" sz="2800" dirty="0" smtClean="0">
                <a:solidFill>
                  <a:srgbClr val="000000"/>
                </a:solidFill>
              </a:rPr>
              <a:t>        </a:t>
            </a:r>
            <a:r>
              <a:rPr lang="en-US" sz="2800" dirty="0">
                <a:solidFill>
                  <a:srgbClr val="000000"/>
                </a:solidFill>
              </a:rPr>
              <a:t>the products</a:t>
            </a:r>
            <a:r>
              <a:rPr lang="en-US" sz="2800" dirty="0" smtClean="0">
                <a:solidFill>
                  <a:srgbClr val="000000"/>
                </a:solidFill>
              </a:rPr>
              <a:t>,</a:t>
            </a:r>
            <a:br>
              <a:rPr lang="en-US" sz="2800" dirty="0" smtClean="0">
                <a:solidFill>
                  <a:srgbClr val="000000"/>
                </a:solidFill>
              </a:rPr>
            </a:br>
            <a:r>
              <a:rPr lang="en-US" sz="2800" dirty="0" smtClean="0">
                <a:solidFill>
                  <a:srgbClr val="000000"/>
                </a:solidFill>
              </a:rPr>
              <a:t>            services, </a:t>
            </a:r>
            <a:r>
              <a:rPr lang="en-US" sz="2800" dirty="0">
                <a:solidFill>
                  <a:srgbClr val="000000"/>
                </a:solidFill>
              </a:rPr>
              <a:t>and </a:t>
            </a:r>
            <a:r>
              <a:rPr lang="en-US" sz="2800" dirty="0" smtClean="0">
                <a:solidFill>
                  <a:srgbClr val="000000"/>
                </a:solidFill>
              </a:rPr>
              <a:t/>
            </a:r>
            <a:br>
              <a:rPr lang="en-US" sz="2800" dirty="0" smtClean="0">
                <a:solidFill>
                  <a:srgbClr val="000000"/>
                </a:solidFill>
              </a:rPr>
            </a:br>
            <a:r>
              <a:rPr lang="en-US" sz="2800" dirty="0" smtClean="0">
                <a:solidFill>
                  <a:srgbClr val="000000"/>
                </a:solidFill>
              </a:rPr>
              <a:t>                 expertise </a:t>
            </a:r>
            <a:r>
              <a:rPr lang="en-US" sz="2800" dirty="0">
                <a:solidFill>
                  <a:srgbClr val="000000"/>
                </a:solidFill>
              </a:rPr>
              <a:t>of the </a:t>
            </a:r>
            <a:r>
              <a:rPr lang="en-US" sz="2800" dirty="0" smtClean="0">
                <a:solidFill>
                  <a:srgbClr val="000000"/>
                </a:solidFill>
              </a:rPr>
              <a:t/>
            </a:r>
            <a:br>
              <a:rPr lang="en-US" sz="2800" dirty="0" smtClean="0">
                <a:solidFill>
                  <a:srgbClr val="000000"/>
                </a:solidFill>
              </a:rPr>
            </a:br>
            <a:r>
              <a:rPr lang="en-US" sz="2800" dirty="0" smtClean="0">
                <a:solidFill>
                  <a:srgbClr val="000000"/>
                </a:solidFill>
              </a:rPr>
              <a:t>   selling </a:t>
            </a:r>
            <a:br>
              <a:rPr lang="en-US" sz="2800" dirty="0" smtClean="0">
                <a:solidFill>
                  <a:srgbClr val="000000"/>
                </a:solidFill>
              </a:rPr>
            </a:br>
            <a:r>
              <a:rPr lang="en-US" sz="2800" dirty="0" smtClean="0">
                <a:solidFill>
                  <a:srgbClr val="000000"/>
                </a:solidFill>
              </a:rPr>
              <a:t>             organization</a:t>
            </a:r>
            <a:r>
              <a:rPr lang="en-US" sz="2800" dirty="0">
                <a:solidFill>
                  <a:srgbClr val="000000"/>
                </a:solidFill>
              </a:rPr>
              <a:t>.</a:t>
            </a:r>
          </a:p>
        </p:txBody>
      </p:sp>
      <p:graphicFrame>
        <p:nvGraphicFramePr>
          <p:cNvPr id="14" name="Diagram 13"/>
          <p:cNvGraphicFramePr/>
          <p:nvPr/>
        </p:nvGraphicFramePr>
        <p:xfrm>
          <a:off x="-304800" y="1371600"/>
          <a:ext cx="6400800" cy="4318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9" name="Rectangle 5"/>
          <p:cNvSpPr>
            <a:spLocks noGrp="1" noChangeArrowheads="1"/>
          </p:cNvSpPr>
          <p:nvPr>
            <p:ph type="title"/>
          </p:nvPr>
        </p:nvSpPr>
        <p:spPr>
          <a:xfrm>
            <a:off x="685800" y="0"/>
            <a:ext cx="7391400" cy="1371600"/>
          </a:xfrm>
        </p:spPr>
        <p:txBody>
          <a:bodyPr/>
          <a:lstStyle/>
          <a:p>
            <a:r>
              <a:rPr lang="en-US" dirty="0"/>
              <a:t>The Sales </a:t>
            </a:r>
            <a:r>
              <a:rPr lang="en-US" dirty="0" smtClean="0"/>
              <a:t>Process - Overview</a:t>
            </a:r>
            <a:endParaRPr lang="en-US" dirty="0"/>
          </a:p>
        </p:txBody>
      </p:sp>
      <p:pic>
        <p:nvPicPr>
          <p:cNvPr id="4098" name="Picture 2"/>
          <p:cNvPicPr>
            <a:picLocks noChangeAspect="1" noChangeArrowheads="1"/>
          </p:cNvPicPr>
          <p:nvPr/>
        </p:nvPicPr>
        <p:blipFill>
          <a:blip r:embed="rId3" cstate="print"/>
          <a:srcRect/>
          <a:stretch>
            <a:fillRect/>
          </a:stretch>
        </p:blipFill>
        <p:spPr bwMode="auto">
          <a:xfrm>
            <a:off x="533400" y="1295400"/>
            <a:ext cx="8042703" cy="4953000"/>
          </a:xfrm>
          <a:prstGeom prst="roundRect">
            <a:avLst>
              <a:gd name="adj" fmla="val 4964"/>
            </a:avLst>
          </a:prstGeom>
          <a:noFill/>
          <a:ln w="9525">
            <a:no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pic>
    </p:spTree>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3" name="Rectangle 3"/>
          <p:cNvSpPr>
            <a:spLocks noGrp="1" noChangeArrowheads="1"/>
          </p:cNvSpPr>
          <p:nvPr>
            <p:ph type="title"/>
          </p:nvPr>
        </p:nvSpPr>
        <p:spPr/>
        <p:txBody>
          <a:bodyPr/>
          <a:lstStyle/>
          <a:p>
            <a:r>
              <a:rPr lang="en-US"/>
              <a:t>Characteristics of Sales Careers</a:t>
            </a:r>
          </a:p>
        </p:txBody>
      </p:sp>
      <p:sp>
        <p:nvSpPr>
          <p:cNvPr id="51204" name="Rectangle 4"/>
          <p:cNvSpPr>
            <a:spLocks noGrp="1" noChangeArrowheads="1"/>
          </p:cNvSpPr>
          <p:nvPr>
            <p:ph type="body" idx="1"/>
          </p:nvPr>
        </p:nvSpPr>
        <p:spPr>
          <a:xfrm>
            <a:off x="1371600" y="2009775"/>
            <a:ext cx="5029200" cy="3429000"/>
          </a:xfrm>
        </p:spPr>
        <p:txBody>
          <a:bodyPr/>
          <a:lstStyle/>
          <a:p>
            <a:r>
              <a:rPr lang="en-US" sz="2400" dirty="0" smtClean="0"/>
              <a:t>Occupational Outlook</a:t>
            </a:r>
            <a:endParaRPr lang="en-US" sz="2400" dirty="0"/>
          </a:p>
          <a:p>
            <a:r>
              <a:rPr lang="en-US" sz="2400" dirty="0"/>
              <a:t>Advancement </a:t>
            </a:r>
            <a:r>
              <a:rPr lang="en-US" sz="2400" dirty="0" smtClean="0"/>
              <a:t/>
            </a:r>
            <a:br>
              <a:rPr lang="en-US" sz="2400" dirty="0" smtClean="0"/>
            </a:br>
            <a:r>
              <a:rPr lang="en-US" sz="2400" dirty="0" smtClean="0"/>
              <a:t>Opportunities</a:t>
            </a:r>
            <a:endParaRPr lang="en-US" sz="2400" dirty="0"/>
          </a:p>
          <a:p>
            <a:r>
              <a:rPr lang="en-US" sz="2400" dirty="0"/>
              <a:t>Immediate Feedback</a:t>
            </a:r>
          </a:p>
          <a:p>
            <a:r>
              <a:rPr lang="en-US" sz="2400" dirty="0" smtClean="0"/>
              <a:t>Job </a:t>
            </a:r>
            <a:r>
              <a:rPr lang="en-US" sz="2400" dirty="0"/>
              <a:t>Variety</a:t>
            </a:r>
          </a:p>
          <a:p>
            <a:r>
              <a:rPr lang="en-US" sz="2400" dirty="0"/>
              <a:t>Independence</a:t>
            </a:r>
          </a:p>
          <a:p>
            <a:r>
              <a:rPr lang="en-US" sz="2400" dirty="0"/>
              <a:t>Compensation</a:t>
            </a: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81600" y="1828800"/>
            <a:ext cx="2574036" cy="3861054"/>
          </a:xfrm>
          <a:prstGeom prst="ellipse">
            <a:avLst/>
          </a:prstGeom>
          <a:ln w="1905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3927857062"/>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Occupational Outlook</a:t>
            </a:r>
            <a:endParaRPr lang="en-US" dirty="0"/>
          </a:p>
        </p:txBody>
      </p:sp>
      <p:pic>
        <p:nvPicPr>
          <p:cNvPr id="2050" name="Picture 2"/>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0" b="99359" l="1189" r="100000"/>
                    </a14:imgEffect>
                  </a14:imgLayer>
                </a14:imgProps>
              </a:ext>
              <a:ext uri="{28A0092B-C50C-407E-A947-70E740481C1C}">
                <a14:useLocalDpi xmlns:a14="http://schemas.microsoft.com/office/drawing/2010/main" val="0"/>
              </a:ext>
            </a:extLst>
          </a:blip>
          <a:srcRect/>
          <a:stretch>
            <a:fillRect/>
          </a:stretch>
        </p:blipFill>
        <p:spPr bwMode="auto">
          <a:xfrm>
            <a:off x="1752600" y="1654629"/>
            <a:ext cx="5270088" cy="4343400"/>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55730180"/>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Title 1"/>
          <p:cNvSpPr>
            <a:spLocks noGrp="1"/>
          </p:cNvSpPr>
          <p:nvPr>
            <p:ph type="title"/>
          </p:nvPr>
        </p:nvSpPr>
        <p:spPr/>
        <p:txBody>
          <a:bodyPr/>
          <a:lstStyle/>
          <a:p>
            <a:r>
              <a:rPr lang="en-US">
                <a:latin typeface="Tahoma" charset="0"/>
              </a:rPr>
              <a:t>Mirroring</a:t>
            </a:r>
          </a:p>
        </p:txBody>
      </p:sp>
      <p:sp>
        <p:nvSpPr>
          <p:cNvPr id="28674" name="Content Placeholder 2"/>
          <p:cNvSpPr>
            <a:spLocks noGrp="1"/>
          </p:cNvSpPr>
          <p:nvPr>
            <p:ph idx="1"/>
          </p:nvPr>
        </p:nvSpPr>
        <p:spPr/>
        <p:txBody>
          <a:bodyPr/>
          <a:lstStyle/>
          <a:p>
            <a:r>
              <a:rPr lang="en-US">
                <a:latin typeface="Tahoma" charset="0"/>
              </a:rPr>
              <a:t>55% of information is visual</a:t>
            </a:r>
          </a:p>
          <a:p>
            <a:r>
              <a:rPr lang="en-US">
                <a:latin typeface="Tahoma" charset="0"/>
              </a:rPr>
              <a:t>People like people who are like themselves</a:t>
            </a:r>
          </a:p>
          <a:p>
            <a:r>
              <a:rPr lang="en-US">
                <a:latin typeface="Tahoma" charset="0"/>
              </a:rPr>
              <a:t>NLP</a:t>
            </a:r>
          </a:p>
          <a:p>
            <a:r>
              <a:rPr lang="en-US">
                <a:latin typeface="Tahoma" charset="0"/>
              </a:rPr>
              <a:t>Visual</a:t>
            </a:r>
          </a:p>
          <a:p>
            <a:r>
              <a:rPr lang="en-US">
                <a:latin typeface="Tahoma" charset="0"/>
              </a:rPr>
              <a:t>Kinesthetic</a:t>
            </a:r>
          </a:p>
          <a:p>
            <a:r>
              <a:rPr lang="en-US">
                <a:latin typeface="Tahoma" charset="0"/>
              </a:rPr>
              <a:t>Auditory</a:t>
            </a:r>
          </a:p>
          <a:p>
            <a:r>
              <a:rPr lang="en-US">
                <a:latin typeface="Tahoma" charset="0"/>
              </a:rPr>
              <a:t>Acting</a:t>
            </a:r>
          </a:p>
          <a:p>
            <a:endParaRPr lang="en-US">
              <a:latin typeface="Tahoma" charset="0"/>
            </a:endParaRPr>
          </a:p>
        </p:txBody>
      </p:sp>
    </p:spTree>
    <p:extLst>
      <p:ext uri="{BB962C8B-B14F-4D97-AF65-F5344CB8AC3E}">
        <p14:creationId xmlns:p14="http://schemas.microsoft.com/office/powerpoint/2010/main" val="52971563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9" name="Rectangle 3"/>
          <p:cNvSpPr>
            <a:spLocks noGrp="1" noChangeArrowheads="1"/>
          </p:cNvSpPr>
          <p:nvPr>
            <p:ph type="title"/>
          </p:nvPr>
        </p:nvSpPr>
        <p:spPr/>
        <p:txBody>
          <a:bodyPr/>
          <a:lstStyle/>
          <a:p>
            <a:r>
              <a:rPr lang="en-US"/>
              <a:t>Advancement Opportunities</a:t>
            </a:r>
          </a:p>
        </p:txBody>
      </p:sp>
      <p:sp>
        <p:nvSpPr>
          <p:cNvPr id="55301" name="Text Box 5"/>
          <p:cNvSpPr txBox="1">
            <a:spLocks noChangeArrowheads="1"/>
          </p:cNvSpPr>
          <p:nvPr/>
        </p:nvSpPr>
        <p:spPr bwMode="auto">
          <a:xfrm>
            <a:off x="1204912" y="1524000"/>
            <a:ext cx="6872288" cy="4339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sz="2400" dirty="0" smtClean="0"/>
              <a:t>Successful salespeople display some of the key attributes necessary for success in executive positions, including:</a:t>
            </a:r>
          </a:p>
          <a:p>
            <a:pPr marL="342900" indent="-342900">
              <a:spcBef>
                <a:spcPct val="50000"/>
              </a:spcBef>
              <a:buFont typeface="Arial" pitchFamily="34" charset="0"/>
              <a:buChar char="•"/>
            </a:pPr>
            <a:r>
              <a:rPr lang="en-US" sz="2400" dirty="0" smtClean="0"/>
              <a:t>Good communicators (including persuasive communication)</a:t>
            </a:r>
          </a:p>
          <a:p>
            <a:pPr marL="342900" indent="-342900">
              <a:spcBef>
                <a:spcPct val="50000"/>
              </a:spcBef>
              <a:buFont typeface="Arial" pitchFamily="34" charset="0"/>
              <a:buChar char="•"/>
            </a:pPr>
            <a:r>
              <a:rPr lang="en-US" sz="2400" dirty="0" smtClean="0"/>
              <a:t>Self Confident</a:t>
            </a:r>
          </a:p>
          <a:p>
            <a:pPr marL="342900" indent="-342900">
              <a:spcBef>
                <a:spcPct val="50000"/>
              </a:spcBef>
              <a:buFont typeface="Arial" pitchFamily="34" charset="0"/>
              <a:buChar char="•"/>
            </a:pPr>
            <a:r>
              <a:rPr lang="en-US" sz="2400" dirty="0" smtClean="0"/>
              <a:t>Motivated</a:t>
            </a:r>
          </a:p>
          <a:p>
            <a:pPr marL="342900" indent="-342900">
              <a:spcBef>
                <a:spcPct val="50000"/>
              </a:spcBef>
              <a:buFont typeface="Arial" pitchFamily="34" charset="0"/>
              <a:buChar char="•"/>
            </a:pPr>
            <a:r>
              <a:rPr lang="en-US" sz="2400" dirty="0" smtClean="0"/>
              <a:t>Determined</a:t>
            </a:r>
            <a:endParaRPr lang="en-US" sz="2400" dirty="0"/>
          </a:p>
          <a:p>
            <a:pPr marL="342900" indent="-342900">
              <a:spcBef>
                <a:spcPct val="50000"/>
              </a:spcBef>
              <a:buFont typeface="Arial" pitchFamily="34" charset="0"/>
              <a:buChar char="•"/>
            </a:pPr>
            <a:r>
              <a:rPr lang="en-US" sz="2400" dirty="0" smtClean="0"/>
              <a:t>Sound judgment</a:t>
            </a:r>
            <a:endParaRPr lang="en-US" sz="2400" dirty="0"/>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91000" y="3429000"/>
            <a:ext cx="4191000" cy="2942183"/>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1644754492"/>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7" name="Rectangle 3"/>
          <p:cNvSpPr>
            <a:spLocks noGrp="1" noChangeArrowheads="1"/>
          </p:cNvSpPr>
          <p:nvPr>
            <p:ph type="title"/>
          </p:nvPr>
        </p:nvSpPr>
        <p:spPr/>
        <p:txBody>
          <a:bodyPr/>
          <a:lstStyle/>
          <a:p>
            <a:r>
              <a:rPr lang="en-US" dirty="0"/>
              <a:t>Immediate </a:t>
            </a:r>
            <a:r>
              <a:rPr lang="en-US" dirty="0" smtClean="0"/>
              <a:t>Feedback</a:t>
            </a:r>
            <a:endParaRPr lang="en-US" dirty="0"/>
          </a:p>
        </p:txBody>
      </p:sp>
      <p:sp>
        <p:nvSpPr>
          <p:cNvPr id="57348" name="Text Box 4"/>
          <p:cNvSpPr txBox="1">
            <a:spLocks noChangeArrowheads="1"/>
          </p:cNvSpPr>
          <p:nvPr/>
        </p:nvSpPr>
        <p:spPr bwMode="auto">
          <a:xfrm>
            <a:off x="1204913" y="1601212"/>
            <a:ext cx="6948487"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2400" dirty="0" smtClean="0"/>
              <a:t>Constant feedback on their job performance from:</a:t>
            </a:r>
          </a:p>
          <a:p>
            <a:pPr marL="342900" indent="-342900">
              <a:spcBef>
                <a:spcPct val="50000"/>
              </a:spcBef>
              <a:buFont typeface="Arial" pitchFamily="34" charset="0"/>
              <a:buChar char="•"/>
            </a:pPr>
            <a:r>
              <a:rPr lang="en-US" sz="2400" dirty="0" smtClean="0"/>
              <a:t>Analysis of results</a:t>
            </a:r>
          </a:p>
          <a:p>
            <a:pPr marL="342900" indent="-342900">
              <a:spcBef>
                <a:spcPct val="50000"/>
              </a:spcBef>
              <a:buFont typeface="Arial" pitchFamily="34" charset="0"/>
              <a:buChar char="•"/>
            </a:pPr>
            <a:r>
              <a:rPr lang="en-US" sz="2400" dirty="0" smtClean="0"/>
              <a:t>Sales managers</a:t>
            </a:r>
          </a:p>
          <a:p>
            <a:pPr marL="342900" indent="-342900">
              <a:spcBef>
                <a:spcPct val="50000"/>
              </a:spcBef>
              <a:buFont typeface="Arial" pitchFamily="34" charset="0"/>
              <a:buChar char="•"/>
            </a:pPr>
            <a:r>
              <a:rPr lang="en-US" sz="2400" dirty="0" smtClean="0"/>
              <a:t>Customers</a:t>
            </a:r>
            <a:endParaRPr lang="en-US" sz="2400" dirty="0"/>
          </a:p>
          <a:p>
            <a:pPr>
              <a:spcBef>
                <a:spcPct val="50000"/>
              </a:spcBef>
            </a:pPr>
            <a:endParaRPr lang="en-US" sz="2400" dirty="0"/>
          </a:p>
        </p:txBody>
      </p:sp>
      <p:sp>
        <p:nvSpPr>
          <p:cNvPr id="2" name="TextBox 1"/>
          <p:cNvSpPr txBox="1"/>
          <p:nvPr/>
        </p:nvSpPr>
        <p:spPr>
          <a:xfrm>
            <a:off x="1204913" y="5257800"/>
            <a:ext cx="6834185" cy="1015663"/>
          </a:xfrm>
          <a:prstGeom prst="rect">
            <a:avLst/>
          </a:prstGeom>
          <a:noFill/>
        </p:spPr>
        <p:txBody>
          <a:bodyPr wrap="square" rtlCol="0">
            <a:spAutoFit/>
          </a:bodyPr>
          <a:lstStyle/>
          <a:p>
            <a:r>
              <a:rPr lang="en-US" sz="2000" dirty="0" smtClean="0"/>
              <a:t>Immediate feedback from customers is beneficial because it allows the salesperson to adjust the message as needed during the communication process.</a:t>
            </a:r>
            <a:endParaRPr lang="en-US" sz="2000" dirty="0"/>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10000" y="2266950"/>
            <a:ext cx="4038756" cy="2667000"/>
          </a:xfrm>
          <a:prstGeom prst="ellipse">
            <a:avLst/>
          </a:prstGeom>
          <a:ln w="1905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1264519983"/>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5" name="Rectangle 3"/>
          <p:cNvSpPr>
            <a:spLocks noGrp="1" noChangeArrowheads="1"/>
          </p:cNvSpPr>
          <p:nvPr>
            <p:ph type="title"/>
          </p:nvPr>
        </p:nvSpPr>
        <p:spPr/>
        <p:txBody>
          <a:bodyPr/>
          <a:lstStyle/>
          <a:p>
            <a:r>
              <a:rPr lang="en-US"/>
              <a:t>Job Variety and Independence</a:t>
            </a:r>
          </a:p>
        </p:txBody>
      </p:sp>
      <p:sp>
        <p:nvSpPr>
          <p:cNvPr id="59396" name="Text Box 4"/>
          <p:cNvSpPr txBox="1">
            <a:spLocks noChangeArrowheads="1"/>
          </p:cNvSpPr>
          <p:nvPr/>
        </p:nvSpPr>
        <p:spPr bwMode="auto">
          <a:xfrm>
            <a:off x="1204913" y="1971675"/>
            <a:ext cx="6567487" cy="21236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sz="2400" dirty="0"/>
              <a:t>Professional selling is rarely the same from day-to-day.  The word “routine” doesn’t apply.</a:t>
            </a:r>
          </a:p>
          <a:p>
            <a:pPr>
              <a:spcBef>
                <a:spcPct val="50000"/>
              </a:spcBef>
            </a:pPr>
            <a:r>
              <a:rPr lang="en-US" sz="2400" dirty="0"/>
              <a:t>Usually, salespeople are accountable for attaining certain goals…how they get there is up to them.  There is no “time-clock” and no taskmaster.</a:t>
            </a: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53000" y="4095333"/>
            <a:ext cx="4115551" cy="2743200"/>
          </a:xfrm>
          <a:prstGeom prst="rect">
            <a:avLst/>
          </a:prstGeom>
        </p:spPr>
      </p:pic>
    </p:spTree>
    <p:extLst>
      <p:ext uri="{BB962C8B-B14F-4D97-AF65-F5344CB8AC3E}">
        <p14:creationId xmlns:p14="http://schemas.microsoft.com/office/powerpoint/2010/main" val="2796408037"/>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3" name="Rectangle 3"/>
          <p:cNvSpPr>
            <a:spLocks noGrp="1" noChangeArrowheads="1"/>
          </p:cNvSpPr>
          <p:nvPr>
            <p:ph type="title"/>
          </p:nvPr>
        </p:nvSpPr>
        <p:spPr/>
        <p:txBody>
          <a:bodyPr/>
          <a:lstStyle/>
          <a:p>
            <a:r>
              <a:rPr lang="en-US"/>
              <a:t>Compensation</a:t>
            </a:r>
          </a:p>
        </p:txBody>
      </p:sp>
      <p:sp>
        <p:nvSpPr>
          <p:cNvPr id="61444" name="Text Box 4"/>
          <p:cNvSpPr txBox="1">
            <a:spLocks noChangeArrowheads="1"/>
          </p:cNvSpPr>
          <p:nvPr/>
        </p:nvSpPr>
        <p:spPr bwMode="auto">
          <a:xfrm>
            <a:off x="1143000" y="2057400"/>
            <a:ext cx="4267200" cy="2862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sz="2400" dirty="0"/>
              <a:t>Good salespeople usually earn an income well above the national average.  Many salespeople earn six figure incomes (or higher).</a:t>
            </a:r>
          </a:p>
          <a:p>
            <a:pPr>
              <a:spcBef>
                <a:spcPct val="50000"/>
              </a:spcBef>
            </a:pPr>
            <a:r>
              <a:rPr lang="en-US" sz="2400" dirty="0"/>
              <a:t>Income is most often tied directly to performance.</a:t>
            </a: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24400" y="1819275"/>
            <a:ext cx="3227832" cy="3988055"/>
          </a:xfrm>
          <a:prstGeom prst="ellipse">
            <a:avLst/>
          </a:prstGeom>
          <a:ln w="28575"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3461995222"/>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1" name="Rectangle 3"/>
          <p:cNvSpPr>
            <a:spLocks noGrp="1" noChangeArrowheads="1"/>
          </p:cNvSpPr>
          <p:nvPr>
            <p:ph type="title"/>
          </p:nvPr>
        </p:nvSpPr>
        <p:spPr/>
        <p:txBody>
          <a:bodyPr/>
          <a:lstStyle/>
          <a:p>
            <a:r>
              <a:rPr lang="en-US" dirty="0" smtClean="0"/>
              <a:t>Common Types of Sales Positions</a:t>
            </a:r>
            <a:endParaRPr lang="en-US" dirty="0"/>
          </a:p>
        </p:txBody>
      </p:sp>
      <p:pic>
        <p:nvPicPr>
          <p:cNvPr id="61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6800" y="1524000"/>
            <a:ext cx="6753622" cy="4022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15375100"/>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1" name="Rectangle 3"/>
          <p:cNvSpPr>
            <a:spLocks noGrp="1" noChangeArrowheads="1"/>
          </p:cNvSpPr>
          <p:nvPr>
            <p:ph type="title"/>
          </p:nvPr>
        </p:nvSpPr>
        <p:spPr/>
        <p:txBody>
          <a:bodyPr/>
          <a:lstStyle/>
          <a:p>
            <a:r>
              <a:rPr lang="en-US" dirty="0" smtClean="0"/>
              <a:t>Other Types of Sales Positions</a:t>
            </a:r>
            <a:endParaRPr lang="en-US" dirty="0"/>
          </a:p>
        </p:txBody>
      </p:sp>
      <p:sp>
        <p:nvSpPr>
          <p:cNvPr id="63492" name="Rectangle 4"/>
          <p:cNvSpPr>
            <a:spLocks noGrp="1" noChangeArrowheads="1"/>
          </p:cNvSpPr>
          <p:nvPr>
            <p:ph type="body" idx="1"/>
          </p:nvPr>
        </p:nvSpPr>
        <p:spPr>
          <a:xfrm>
            <a:off x="990600" y="1981200"/>
            <a:ext cx="4267200" cy="1600200"/>
          </a:xfrm>
        </p:spPr>
        <p:txBody>
          <a:bodyPr/>
          <a:lstStyle/>
          <a:p>
            <a:pPr>
              <a:lnSpc>
                <a:spcPct val="80000"/>
              </a:lnSpc>
            </a:pPr>
            <a:r>
              <a:rPr lang="en-US" sz="2800" dirty="0" smtClean="0"/>
              <a:t>Inside Sales</a:t>
            </a:r>
          </a:p>
          <a:p>
            <a:pPr>
              <a:lnSpc>
                <a:spcPct val="80000"/>
              </a:lnSpc>
            </a:pPr>
            <a:r>
              <a:rPr lang="en-US" sz="2800" dirty="0" smtClean="0"/>
              <a:t>Direct-to-Consumer Sales</a:t>
            </a:r>
          </a:p>
          <a:p>
            <a:pPr>
              <a:lnSpc>
                <a:spcPct val="80000"/>
              </a:lnSpc>
            </a:pPr>
            <a:r>
              <a:rPr lang="en-US" sz="2800" dirty="0" smtClean="0"/>
              <a:t>Combination Sales Jobs</a:t>
            </a: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76800" y="1905000"/>
            <a:ext cx="2895600" cy="4350197"/>
          </a:xfrm>
          <a:prstGeom prst="ellipse">
            <a:avLst/>
          </a:prstGeom>
          <a:ln w="381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2974781605"/>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0600" y="4876800"/>
            <a:ext cx="6858000" cy="1676400"/>
          </a:xfrm>
          <a:prstGeom prst="rect">
            <a:avLst/>
          </a:prstGeom>
        </p:spPr>
      </p:pic>
      <p:sp>
        <p:nvSpPr>
          <p:cNvPr id="67586" name="Rectangle 2"/>
          <p:cNvSpPr>
            <a:spLocks noGrp="1" noChangeArrowheads="1"/>
          </p:cNvSpPr>
          <p:nvPr>
            <p:ph type="title"/>
          </p:nvPr>
        </p:nvSpPr>
        <p:spPr>
          <a:noFill/>
          <a:ln/>
        </p:spPr>
        <p:txBody>
          <a:bodyPr lIns="92075" tIns="46038" rIns="92075" bIns="46038"/>
          <a:lstStyle/>
          <a:p>
            <a:r>
              <a:rPr lang="en-US" dirty="0"/>
              <a:t>Characteristics of </a:t>
            </a:r>
            <a:r>
              <a:rPr lang="en-US" dirty="0" smtClean="0"/>
              <a:t/>
            </a:r>
            <a:br>
              <a:rPr lang="en-US" dirty="0" smtClean="0"/>
            </a:br>
            <a:r>
              <a:rPr lang="en-US" dirty="0" smtClean="0"/>
              <a:t>Successful </a:t>
            </a:r>
            <a:r>
              <a:rPr lang="en-US" dirty="0"/>
              <a:t>Salespeople</a:t>
            </a:r>
          </a:p>
        </p:txBody>
      </p:sp>
      <p:sp>
        <p:nvSpPr>
          <p:cNvPr id="2" name="Content Placeholder 1"/>
          <p:cNvSpPr>
            <a:spLocks noGrp="1"/>
          </p:cNvSpPr>
          <p:nvPr>
            <p:ph sz="half" idx="1"/>
          </p:nvPr>
        </p:nvSpPr>
        <p:spPr>
          <a:xfrm>
            <a:off x="914400" y="1600201"/>
            <a:ext cx="4038600" cy="3276600"/>
          </a:xfrm>
        </p:spPr>
        <p:txBody>
          <a:bodyPr>
            <a:normAutofit/>
          </a:bodyPr>
          <a:lstStyle/>
          <a:p>
            <a:r>
              <a:rPr lang="en-US" dirty="0" smtClean="0"/>
              <a:t>Active Listening</a:t>
            </a:r>
          </a:p>
          <a:p>
            <a:r>
              <a:rPr lang="en-US" dirty="0" smtClean="0"/>
              <a:t>Service Orientation</a:t>
            </a:r>
          </a:p>
          <a:p>
            <a:r>
              <a:rPr lang="en-US" dirty="0" smtClean="0"/>
              <a:t>Strong Oral and Written Communication Skills</a:t>
            </a:r>
          </a:p>
          <a:p>
            <a:r>
              <a:rPr lang="en-US" dirty="0" smtClean="0"/>
              <a:t>Problem Solving</a:t>
            </a:r>
          </a:p>
          <a:p>
            <a:r>
              <a:rPr lang="en-US" dirty="0" smtClean="0"/>
              <a:t>Logical</a:t>
            </a:r>
          </a:p>
          <a:p>
            <a:pPr marL="0" indent="0">
              <a:buNone/>
            </a:pPr>
            <a:endParaRPr lang="en-US" dirty="0" smtClean="0"/>
          </a:p>
        </p:txBody>
      </p:sp>
      <p:sp>
        <p:nvSpPr>
          <p:cNvPr id="3" name="Content Placeholder 2"/>
          <p:cNvSpPr>
            <a:spLocks noGrp="1"/>
          </p:cNvSpPr>
          <p:nvPr>
            <p:ph sz="half" idx="2"/>
          </p:nvPr>
        </p:nvSpPr>
        <p:spPr>
          <a:xfrm>
            <a:off x="5105400" y="1600200"/>
            <a:ext cx="2895600" cy="4525963"/>
          </a:xfrm>
        </p:spPr>
        <p:txBody>
          <a:bodyPr>
            <a:normAutofit/>
          </a:bodyPr>
          <a:lstStyle/>
          <a:p>
            <a:r>
              <a:rPr lang="en-US" dirty="0"/>
              <a:t>Strategic</a:t>
            </a:r>
          </a:p>
          <a:p>
            <a:r>
              <a:rPr lang="en-US" dirty="0"/>
              <a:t>Dependable</a:t>
            </a:r>
          </a:p>
          <a:p>
            <a:r>
              <a:rPr lang="en-US" dirty="0"/>
              <a:t>Motivated</a:t>
            </a:r>
          </a:p>
          <a:p>
            <a:r>
              <a:rPr lang="en-US" dirty="0"/>
              <a:t>Integrity</a:t>
            </a:r>
          </a:p>
          <a:p>
            <a:r>
              <a:rPr lang="en-US" dirty="0"/>
              <a:t>Initiative</a:t>
            </a:r>
          </a:p>
          <a:p>
            <a:r>
              <a:rPr lang="en-US" dirty="0"/>
              <a:t>Adaptable</a:t>
            </a:r>
          </a:p>
          <a:p>
            <a:pPr marL="0" indent="0">
              <a:buNone/>
            </a:pPr>
            <a:endParaRPr lang="en-US" dirty="0"/>
          </a:p>
        </p:txBody>
      </p:sp>
    </p:spTree>
    <p:extLst>
      <p:ext uri="{BB962C8B-B14F-4D97-AF65-F5344CB8AC3E}">
        <p14:creationId xmlns:p14="http://schemas.microsoft.com/office/powerpoint/2010/main" val="2156961142"/>
      </p:ext>
    </p:extLst>
  </p:cSld>
  <p:clrMapOvr>
    <a:masterClrMapping/>
  </p:clrMapOvr>
  <p:transition xmlns:p14="http://schemas.microsoft.com/office/powerpoint/2010/main" advTm="10000"/>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Overview </a:t>
            </a:r>
            <a:br>
              <a:rPr lang="en-US" dirty="0" smtClean="0"/>
            </a:br>
            <a:r>
              <a:rPr lang="en-US" dirty="0" smtClean="0"/>
              <a:t>of Selling</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685800" y="0"/>
            <a:ext cx="7391400" cy="1417638"/>
          </a:xfrm>
        </p:spPr>
        <p:txBody>
          <a:bodyPr/>
          <a:lstStyle/>
          <a:p>
            <a:r>
              <a:rPr lang="en-US" dirty="0"/>
              <a:t>Learning Objectives</a:t>
            </a:r>
          </a:p>
        </p:txBody>
      </p:sp>
      <p:sp>
        <p:nvSpPr>
          <p:cNvPr id="10243" name="Rectangle 3"/>
          <p:cNvSpPr>
            <a:spLocks noGrp="1" noChangeArrowheads="1"/>
          </p:cNvSpPr>
          <p:nvPr>
            <p:ph type="body" idx="1"/>
          </p:nvPr>
        </p:nvSpPr>
        <p:spPr>
          <a:xfrm>
            <a:off x="1828800" y="1828800"/>
            <a:ext cx="6400800" cy="3733800"/>
          </a:xfrm>
        </p:spPr>
        <p:txBody>
          <a:bodyPr>
            <a:noAutofit/>
          </a:bodyPr>
          <a:lstStyle/>
          <a:p>
            <a:pPr marL="0" indent="0">
              <a:buFontTx/>
              <a:buNone/>
            </a:pPr>
            <a:r>
              <a:rPr lang="en-US" sz="2400" dirty="0" smtClean="0"/>
              <a:t>Define personal selling and describe its unique characteristics as a marketing communications tool. </a:t>
            </a:r>
          </a:p>
          <a:p>
            <a:pPr marL="0" indent="0">
              <a:buFontTx/>
              <a:buNone/>
            </a:pPr>
            <a:endParaRPr lang="en-US" sz="2400" dirty="0" smtClean="0"/>
          </a:p>
          <a:p>
            <a:pPr marL="0" indent="0">
              <a:buNone/>
            </a:pPr>
            <a:r>
              <a:rPr lang="en-US" sz="2400" dirty="0" smtClean="0"/>
              <a:t>Distinguish between transaction-focused traditional selling and trust-based relationship selling, with the latter focusing on customer value and sales dialogue.</a:t>
            </a:r>
          </a:p>
          <a:p>
            <a:pPr marL="0" indent="0">
              <a:buNone/>
            </a:pPr>
            <a:endParaRPr lang="en-US" sz="2400" dirty="0" smtClean="0"/>
          </a:p>
          <a:p>
            <a:pPr marL="0" indent="0">
              <a:buFontTx/>
              <a:buNone/>
            </a:pPr>
            <a:r>
              <a:rPr lang="en-US" sz="2400" dirty="0" smtClean="0"/>
              <a:t>Understand sales professionalism as a key driver in the continued evolution of personal selling.</a:t>
            </a:r>
            <a:endParaRPr lang="en-US" sz="2400" dirty="0"/>
          </a:p>
        </p:txBody>
      </p:sp>
      <p:grpSp>
        <p:nvGrpSpPr>
          <p:cNvPr id="8" name="Group 7"/>
          <p:cNvGrpSpPr/>
          <p:nvPr/>
        </p:nvGrpSpPr>
        <p:grpSpPr>
          <a:xfrm>
            <a:off x="914400" y="1828800"/>
            <a:ext cx="880073" cy="589767"/>
            <a:chOff x="2256183" y="3728808"/>
            <a:chExt cx="880073" cy="589767"/>
          </a:xfrm>
        </p:grpSpPr>
        <p:sp>
          <p:nvSpPr>
            <p:cNvPr id="9" name="TextBox 8"/>
            <p:cNvSpPr txBox="1"/>
            <p:nvPr/>
          </p:nvSpPr>
          <p:spPr>
            <a:xfrm>
              <a:off x="2256183" y="3728808"/>
              <a:ext cx="248478" cy="584775"/>
            </a:xfrm>
            <a:prstGeom prst="rect">
              <a:avLst/>
            </a:prstGeom>
            <a:noFill/>
          </p:spPr>
          <p:txBody>
            <a:bodyPr wrap="square" rtlCol="0">
              <a:spAutoFit/>
            </a:bodyPr>
            <a:lstStyle/>
            <a:p>
              <a:pPr algn="ctr"/>
              <a:r>
                <a:rPr lang="en-US" sz="3200" b="1" dirty="0" smtClean="0">
                  <a:solidFill>
                    <a:srgbClr val="C00000"/>
                  </a:solidFill>
                </a:rPr>
                <a:t>L</a:t>
              </a:r>
              <a:endParaRPr lang="en-US" sz="3200" b="1" dirty="0">
                <a:solidFill>
                  <a:srgbClr val="C00000"/>
                </a:solidFill>
              </a:endParaRPr>
            </a:p>
          </p:txBody>
        </p:sp>
        <p:sp>
          <p:nvSpPr>
            <p:cNvPr id="10" name="Oval 9"/>
            <p:cNvSpPr>
              <a:spLocks noChangeAspect="1"/>
            </p:cNvSpPr>
            <p:nvPr/>
          </p:nvSpPr>
          <p:spPr>
            <a:xfrm>
              <a:off x="2469642" y="3791547"/>
              <a:ext cx="349758" cy="349758"/>
            </a:xfrm>
            <a:prstGeom prst="ellipse">
              <a:avLst/>
            </a:prstGeom>
            <a:solidFill>
              <a:schemeClr val="accent6">
                <a:lumMod val="75000"/>
                <a:alpha val="37000"/>
              </a:schemeClr>
            </a:solidFill>
            <a:ln w="444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2743200" y="3733800"/>
              <a:ext cx="393056" cy="584775"/>
            </a:xfrm>
            <a:prstGeom prst="rect">
              <a:avLst/>
            </a:prstGeom>
          </p:spPr>
          <p:txBody>
            <a:bodyPr wrap="none">
              <a:spAutoFit/>
            </a:bodyPr>
            <a:lstStyle/>
            <a:p>
              <a:r>
                <a:rPr lang="en-US" sz="3200" b="1" dirty="0" smtClean="0">
                  <a:solidFill>
                    <a:srgbClr val="C00000"/>
                  </a:solidFill>
                </a:rPr>
                <a:t>1</a:t>
              </a:r>
              <a:endParaRPr lang="en-US" sz="3200" dirty="0"/>
            </a:p>
          </p:txBody>
        </p:sp>
      </p:grpSp>
      <p:grpSp>
        <p:nvGrpSpPr>
          <p:cNvPr id="12" name="Group 11"/>
          <p:cNvGrpSpPr/>
          <p:nvPr/>
        </p:nvGrpSpPr>
        <p:grpSpPr>
          <a:xfrm>
            <a:off x="914400" y="3421380"/>
            <a:ext cx="880073" cy="589767"/>
            <a:chOff x="2256183" y="3728808"/>
            <a:chExt cx="880073" cy="589767"/>
          </a:xfrm>
        </p:grpSpPr>
        <p:sp>
          <p:nvSpPr>
            <p:cNvPr id="13" name="TextBox 12"/>
            <p:cNvSpPr txBox="1"/>
            <p:nvPr/>
          </p:nvSpPr>
          <p:spPr>
            <a:xfrm>
              <a:off x="2256183" y="3728808"/>
              <a:ext cx="248478" cy="584775"/>
            </a:xfrm>
            <a:prstGeom prst="rect">
              <a:avLst/>
            </a:prstGeom>
            <a:noFill/>
          </p:spPr>
          <p:txBody>
            <a:bodyPr wrap="square" rtlCol="0">
              <a:spAutoFit/>
            </a:bodyPr>
            <a:lstStyle/>
            <a:p>
              <a:pPr algn="ctr"/>
              <a:r>
                <a:rPr lang="en-US" sz="3200" b="1" dirty="0" smtClean="0">
                  <a:solidFill>
                    <a:srgbClr val="C00000"/>
                  </a:solidFill>
                </a:rPr>
                <a:t>L</a:t>
              </a:r>
              <a:endParaRPr lang="en-US" sz="3200" b="1" dirty="0">
                <a:solidFill>
                  <a:srgbClr val="C00000"/>
                </a:solidFill>
              </a:endParaRPr>
            </a:p>
          </p:txBody>
        </p:sp>
        <p:sp>
          <p:nvSpPr>
            <p:cNvPr id="14" name="Oval 13"/>
            <p:cNvSpPr>
              <a:spLocks noChangeAspect="1"/>
            </p:cNvSpPr>
            <p:nvPr/>
          </p:nvSpPr>
          <p:spPr>
            <a:xfrm>
              <a:off x="2469642" y="3791547"/>
              <a:ext cx="349758" cy="349758"/>
            </a:xfrm>
            <a:prstGeom prst="ellipse">
              <a:avLst/>
            </a:prstGeom>
            <a:solidFill>
              <a:schemeClr val="accent6">
                <a:lumMod val="75000"/>
                <a:alpha val="37000"/>
              </a:schemeClr>
            </a:solidFill>
            <a:ln w="444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2743200" y="3733800"/>
              <a:ext cx="393056" cy="584775"/>
            </a:xfrm>
            <a:prstGeom prst="rect">
              <a:avLst/>
            </a:prstGeom>
          </p:spPr>
          <p:txBody>
            <a:bodyPr wrap="none">
              <a:spAutoFit/>
            </a:bodyPr>
            <a:lstStyle/>
            <a:p>
              <a:r>
                <a:rPr lang="en-US" sz="3200" b="1" dirty="0" smtClean="0">
                  <a:solidFill>
                    <a:srgbClr val="C00000"/>
                  </a:solidFill>
                </a:rPr>
                <a:t>2</a:t>
              </a:r>
              <a:endParaRPr lang="en-US" sz="3200" dirty="0"/>
            </a:p>
          </p:txBody>
        </p:sp>
      </p:grpSp>
      <p:grpSp>
        <p:nvGrpSpPr>
          <p:cNvPr id="16" name="Group 15"/>
          <p:cNvGrpSpPr/>
          <p:nvPr/>
        </p:nvGrpSpPr>
        <p:grpSpPr>
          <a:xfrm>
            <a:off x="914400" y="5384313"/>
            <a:ext cx="880073" cy="589767"/>
            <a:chOff x="2256183" y="3728808"/>
            <a:chExt cx="880073" cy="589767"/>
          </a:xfrm>
        </p:grpSpPr>
        <p:sp>
          <p:nvSpPr>
            <p:cNvPr id="17" name="TextBox 16"/>
            <p:cNvSpPr txBox="1"/>
            <p:nvPr/>
          </p:nvSpPr>
          <p:spPr>
            <a:xfrm>
              <a:off x="2256183" y="3728808"/>
              <a:ext cx="248478" cy="584775"/>
            </a:xfrm>
            <a:prstGeom prst="rect">
              <a:avLst/>
            </a:prstGeom>
            <a:noFill/>
          </p:spPr>
          <p:txBody>
            <a:bodyPr wrap="square" rtlCol="0">
              <a:spAutoFit/>
            </a:bodyPr>
            <a:lstStyle/>
            <a:p>
              <a:pPr algn="ctr"/>
              <a:r>
                <a:rPr lang="en-US" sz="3200" b="1" dirty="0" smtClean="0">
                  <a:solidFill>
                    <a:srgbClr val="C00000"/>
                  </a:solidFill>
                </a:rPr>
                <a:t>L</a:t>
              </a:r>
              <a:endParaRPr lang="en-US" sz="3200" b="1" dirty="0">
                <a:solidFill>
                  <a:srgbClr val="C00000"/>
                </a:solidFill>
              </a:endParaRPr>
            </a:p>
          </p:txBody>
        </p:sp>
        <p:sp>
          <p:nvSpPr>
            <p:cNvPr id="18" name="Oval 17"/>
            <p:cNvSpPr>
              <a:spLocks noChangeAspect="1"/>
            </p:cNvSpPr>
            <p:nvPr/>
          </p:nvSpPr>
          <p:spPr>
            <a:xfrm>
              <a:off x="2469642" y="3791547"/>
              <a:ext cx="349758" cy="349758"/>
            </a:xfrm>
            <a:prstGeom prst="ellipse">
              <a:avLst/>
            </a:prstGeom>
            <a:solidFill>
              <a:schemeClr val="accent6">
                <a:lumMod val="75000"/>
                <a:alpha val="37000"/>
              </a:schemeClr>
            </a:solidFill>
            <a:ln w="444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2743200" y="3733800"/>
              <a:ext cx="393056" cy="584775"/>
            </a:xfrm>
            <a:prstGeom prst="rect">
              <a:avLst/>
            </a:prstGeom>
          </p:spPr>
          <p:txBody>
            <a:bodyPr wrap="none">
              <a:spAutoFit/>
            </a:bodyPr>
            <a:lstStyle/>
            <a:p>
              <a:r>
                <a:rPr lang="en-US" sz="3200" b="1" dirty="0" smtClean="0">
                  <a:solidFill>
                    <a:srgbClr val="C00000"/>
                  </a:solidFill>
                </a:rPr>
                <a:t>3</a:t>
              </a:r>
              <a:endParaRPr lang="en-US" sz="3200" dirty="0"/>
            </a:p>
          </p:txBody>
        </p:sp>
      </p:grpSp>
    </p:spTree>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a:xfrm>
            <a:off x="685800" y="0"/>
            <a:ext cx="7391400" cy="1417638"/>
          </a:xfrm>
        </p:spPr>
        <p:txBody>
          <a:bodyPr/>
          <a:lstStyle/>
          <a:p>
            <a:r>
              <a:rPr lang="en-US" dirty="0"/>
              <a:t>Learning Objectives</a:t>
            </a:r>
          </a:p>
        </p:txBody>
      </p:sp>
      <p:sp>
        <p:nvSpPr>
          <p:cNvPr id="12291" name="Rectangle 3"/>
          <p:cNvSpPr>
            <a:spLocks noGrp="1" noChangeArrowheads="1"/>
          </p:cNvSpPr>
          <p:nvPr>
            <p:ph type="body" idx="1"/>
          </p:nvPr>
        </p:nvSpPr>
        <p:spPr>
          <a:xfrm>
            <a:off x="1828800" y="1828800"/>
            <a:ext cx="6130327" cy="4419600"/>
          </a:xfrm>
        </p:spPr>
        <p:txBody>
          <a:bodyPr/>
          <a:lstStyle/>
          <a:p>
            <a:pPr marL="0" indent="0">
              <a:buNone/>
            </a:pPr>
            <a:r>
              <a:rPr lang="en-US" sz="2400" dirty="0" smtClean="0"/>
              <a:t>Explain the contributions of personal selling to society, business firms, and customers.</a:t>
            </a:r>
            <a:br>
              <a:rPr lang="en-US" sz="2400" dirty="0" smtClean="0"/>
            </a:br>
            <a:endParaRPr lang="en-US" sz="2400" dirty="0" smtClean="0"/>
          </a:p>
          <a:p>
            <a:pPr marL="0" indent="0">
              <a:buFontTx/>
              <a:buNone/>
            </a:pPr>
            <a:r>
              <a:rPr lang="en-US" sz="2400" dirty="0" smtClean="0"/>
              <a:t>Discuss </a:t>
            </a:r>
            <a:r>
              <a:rPr lang="en-US" sz="2400" dirty="0"/>
              <a:t>five alternative approaches to selling</a:t>
            </a:r>
            <a:r>
              <a:rPr lang="en-US" sz="2400" dirty="0" smtClean="0"/>
              <a:t>.</a:t>
            </a:r>
            <a:br>
              <a:rPr lang="en-US" sz="2400" dirty="0" smtClean="0"/>
            </a:br>
            <a:endParaRPr lang="en-US" sz="2400" dirty="0"/>
          </a:p>
          <a:p>
            <a:pPr marL="0" indent="0">
              <a:buFontTx/>
              <a:buNone/>
            </a:pPr>
            <a:r>
              <a:rPr lang="en-US" sz="2400" dirty="0" smtClean="0"/>
              <a:t>Understand </a:t>
            </a:r>
            <a:r>
              <a:rPr lang="en-US" sz="2400" dirty="0"/>
              <a:t>the sales process as a series of </a:t>
            </a:r>
            <a:r>
              <a:rPr lang="en-US" sz="2400" dirty="0" smtClean="0"/>
              <a:t>interrelated </a:t>
            </a:r>
            <a:r>
              <a:rPr lang="en-US" sz="2400" dirty="0"/>
              <a:t>steps</a:t>
            </a:r>
            <a:r>
              <a:rPr lang="en-US" sz="2400" dirty="0" smtClean="0"/>
              <a:t>.</a:t>
            </a:r>
          </a:p>
          <a:p>
            <a:pPr marL="0" indent="0">
              <a:buFontTx/>
              <a:buNone/>
            </a:pPr>
            <a:endParaRPr lang="en-US" sz="2400" dirty="0"/>
          </a:p>
          <a:p>
            <a:pPr marL="0" indent="0">
              <a:buFontTx/>
              <a:buNone/>
            </a:pPr>
            <a:r>
              <a:rPr lang="en-US" sz="2400" dirty="0" smtClean="0"/>
              <a:t>Describe several aspects of sales careers, types of selling jobs, and the key qualifications needed for sales success.</a:t>
            </a:r>
          </a:p>
        </p:txBody>
      </p:sp>
      <p:grpSp>
        <p:nvGrpSpPr>
          <p:cNvPr id="4" name="Group 3"/>
          <p:cNvGrpSpPr/>
          <p:nvPr/>
        </p:nvGrpSpPr>
        <p:grpSpPr>
          <a:xfrm>
            <a:off x="914400" y="1828800"/>
            <a:ext cx="880073" cy="589767"/>
            <a:chOff x="1189383" y="2310825"/>
            <a:chExt cx="880073" cy="589767"/>
          </a:xfrm>
        </p:grpSpPr>
        <p:sp>
          <p:nvSpPr>
            <p:cNvPr id="5" name="TextBox 4"/>
            <p:cNvSpPr txBox="1"/>
            <p:nvPr/>
          </p:nvSpPr>
          <p:spPr>
            <a:xfrm>
              <a:off x="1189383" y="2310825"/>
              <a:ext cx="248478" cy="584775"/>
            </a:xfrm>
            <a:prstGeom prst="rect">
              <a:avLst/>
            </a:prstGeom>
            <a:noFill/>
          </p:spPr>
          <p:txBody>
            <a:bodyPr wrap="square" rtlCol="0">
              <a:spAutoFit/>
            </a:bodyPr>
            <a:lstStyle/>
            <a:p>
              <a:pPr algn="ctr"/>
              <a:r>
                <a:rPr lang="en-US" sz="3200" b="1" dirty="0" smtClean="0">
                  <a:solidFill>
                    <a:srgbClr val="C00000"/>
                  </a:solidFill>
                </a:rPr>
                <a:t>L</a:t>
              </a:r>
              <a:endParaRPr lang="en-US" sz="3200" b="1" dirty="0">
                <a:solidFill>
                  <a:srgbClr val="C00000"/>
                </a:solidFill>
              </a:endParaRPr>
            </a:p>
          </p:txBody>
        </p:sp>
        <p:sp>
          <p:nvSpPr>
            <p:cNvPr id="6" name="Oval 5"/>
            <p:cNvSpPr>
              <a:spLocks noChangeAspect="1"/>
            </p:cNvSpPr>
            <p:nvPr/>
          </p:nvSpPr>
          <p:spPr>
            <a:xfrm>
              <a:off x="1402842" y="2373564"/>
              <a:ext cx="349758" cy="349758"/>
            </a:xfrm>
            <a:prstGeom prst="ellipse">
              <a:avLst/>
            </a:prstGeom>
            <a:solidFill>
              <a:schemeClr val="accent6">
                <a:lumMod val="75000"/>
                <a:alpha val="37000"/>
              </a:schemeClr>
            </a:solidFill>
            <a:ln w="444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1676400" y="2315817"/>
              <a:ext cx="393056" cy="584775"/>
            </a:xfrm>
            <a:prstGeom prst="rect">
              <a:avLst/>
            </a:prstGeom>
          </p:spPr>
          <p:txBody>
            <a:bodyPr wrap="none">
              <a:spAutoFit/>
            </a:bodyPr>
            <a:lstStyle/>
            <a:p>
              <a:r>
                <a:rPr lang="en-US" sz="3200" b="1" dirty="0" smtClean="0">
                  <a:solidFill>
                    <a:srgbClr val="C00000"/>
                  </a:solidFill>
                </a:rPr>
                <a:t>4</a:t>
              </a:r>
              <a:endParaRPr lang="en-US" sz="3200" dirty="0"/>
            </a:p>
          </p:txBody>
        </p:sp>
      </p:grpSp>
      <p:grpSp>
        <p:nvGrpSpPr>
          <p:cNvPr id="8" name="Group 7"/>
          <p:cNvGrpSpPr/>
          <p:nvPr/>
        </p:nvGrpSpPr>
        <p:grpSpPr>
          <a:xfrm>
            <a:off x="996029" y="5020945"/>
            <a:ext cx="880073" cy="589767"/>
            <a:chOff x="2256183" y="3728808"/>
            <a:chExt cx="880073" cy="589767"/>
          </a:xfrm>
        </p:grpSpPr>
        <p:sp>
          <p:nvSpPr>
            <p:cNvPr id="9" name="TextBox 8"/>
            <p:cNvSpPr txBox="1"/>
            <p:nvPr/>
          </p:nvSpPr>
          <p:spPr>
            <a:xfrm>
              <a:off x="2256183" y="3728808"/>
              <a:ext cx="248478" cy="584775"/>
            </a:xfrm>
            <a:prstGeom prst="rect">
              <a:avLst/>
            </a:prstGeom>
            <a:noFill/>
          </p:spPr>
          <p:txBody>
            <a:bodyPr wrap="square" rtlCol="0">
              <a:spAutoFit/>
            </a:bodyPr>
            <a:lstStyle/>
            <a:p>
              <a:pPr algn="ctr"/>
              <a:r>
                <a:rPr lang="en-US" sz="3200" b="1" dirty="0" smtClean="0">
                  <a:solidFill>
                    <a:srgbClr val="C00000"/>
                  </a:solidFill>
                </a:rPr>
                <a:t>L</a:t>
              </a:r>
              <a:endParaRPr lang="en-US" sz="3200" b="1" dirty="0">
                <a:solidFill>
                  <a:srgbClr val="C00000"/>
                </a:solidFill>
              </a:endParaRPr>
            </a:p>
          </p:txBody>
        </p:sp>
        <p:sp>
          <p:nvSpPr>
            <p:cNvPr id="10" name="Oval 9"/>
            <p:cNvSpPr>
              <a:spLocks noChangeAspect="1"/>
            </p:cNvSpPr>
            <p:nvPr/>
          </p:nvSpPr>
          <p:spPr>
            <a:xfrm>
              <a:off x="2469642" y="3791547"/>
              <a:ext cx="349758" cy="349758"/>
            </a:xfrm>
            <a:prstGeom prst="ellipse">
              <a:avLst/>
            </a:prstGeom>
            <a:solidFill>
              <a:schemeClr val="accent6">
                <a:lumMod val="75000"/>
                <a:alpha val="37000"/>
              </a:schemeClr>
            </a:solidFill>
            <a:ln w="444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2743200" y="3733800"/>
              <a:ext cx="393056" cy="584775"/>
            </a:xfrm>
            <a:prstGeom prst="rect">
              <a:avLst/>
            </a:prstGeom>
          </p:spPr>
          <p:txBody>
            <a:bodyPr wrap="none">
              <a:spAutoFit/>
            </a:bodyPr>
            <a:lstStyle/>
            <a:p>
              <a:r>
                <a:rPr lang="en-US" sz="3200" b="1" dirty="0" smtClean="0">
                  <a:solidFill>
                    <a:srgbClr val="C00000"/>
                  </a:solidFill>
                </a:rPr>
                <a:t>7</a:t>
              </a:r>
              <a:endParaRPr lang="en-US" sz="3200" dirty="0"/>
            </a:p>
          </p:txBody>
        </p:sp>
      </p:grpSp>
      <p:grpSp>
        <p:nvGrpSpPr>
          <p:cNvPr id="12" name="Group 11"/>
          <p:cNvGrpSpPr/>
          <p:nvPr/>
        </p:nvGrpSpPr>
        <p:grpSpPr>
          <a:xfrm>
            <a:off x="990600" y="3771265"/>
            <a:ext cx="880073" cy="589767"/>
            <a:chOff x="2256183" y="3728808"/>
            <a:chExt cx="880073" cy="589767"/>
          </a:xfrm>
        </p:grpSpPr>
        <p:sp>
          <p:nvSpPr>
            <p:cNvPr id="13" name="TextBox 12"/>
            <p:cNvSpPr txBox="1"/>
            <p:nvPr/>
          </p:nvSpPr>
          <p:spPr>
            <a:xfrm>
              <a:off x="2256183" y="3728808"/>
              <a:ext cx="248478" cy="584775"/>
            </a:xfrm>
            <a:prstGeom prst="rect">
              <a:avLst/>
            </a:prstGeom>
            <a:noFill/>
          </p:spPr>
          <p:txBody>
            <a:bodyPr wrap="square" rtlCol="0">
              <a:spAutoFit/>
            </a:bodyPr>
            <a:lstStyle/>
            <a:p>
              <a:pPr algn="ctr"/>
              <a:r>
                <a:rPr lang="en-US" sz="3200" b="1" dirty="0" smtClean="0">
                  <a:solidFill>
                    <a:srgbClr val="C00000"/>
                  </a:solidFill>
                </a:rPr>
                <a:t>L</a:t>
              </a:r>
              <a:endParaRPr lang="en-US" sz="3200" b="1" dirty="0">
                <a:solidFill>
                  <a:srgbClr val="C00000"/>
                </a:solidFill>
              </a:endParaRPr>
            </a:p>
          </p:txBody>
        </p:sp>
        <p:sp>
          <p:nvSpPr>
            <p:cNvPr id="14" name="Oval 13"/>
            <p:cNvSpPr>
              <a:spLocks noChangeAspect="1"/>
            </p:cNvSpPr>
            <p:nvPr/>
          </p:nvSpPr>
          <p:spPr>
            <a:xfrm>
              <a:off x="2469642" y="3791547"/>
              <a:ext cx="349758" cy="349758"/>
            </a:xfrm>
            <a:prstGeom prst="ellipse">
              <a:avLst/>
            </a:prstGeom>
            <a:solidFill>
              <a:schemeClr val="accent6">
                <a:lumMod val="75000"/>
                <a:alpha val="37000"/>
              </a:schemeClr>
            </a:solidFill>
            <a:ln w="444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2743200" y="3733800"/>
              <a:ext cx="393056" cy="584775"/>
            </a:xfrm>
            <a:prstGeom prst="rect">
              <a:avLst/>
            </a:prstGeom>
          </p:spPr>
          <p:txBody>
            <a:bodyPr wrap="none">
              <a:spAutoFit/>
            </a:bodyPr>
            <a:lstStyle/>
            <a:p>
              <a:r>
                <a:rPr lang="en-US" sz="3200" b="1" dirty="0" smtClean="0">
                  <a:solidFill>
                    <a:srgbClr val="C00000"/>
                  </a:solidFill>
                </a:rPr>
                <a:t>6</a:t>
              </a:r>
              <a:endParaRPr lang="en-US" sz="3200" dirty="0"/>
            </a:p>
          </p:txBody>
        </p:sp>
      </p:grpSp>
      <p:grpSp>
        <p:nvGrpSpPr>
          <p:cNvPr id="16" name="Group 15"/>
          <p:cNvGrpSpPr/>
          <p:nvPr/>
        </p:nvGrpSpPr>
        <p:grpSpPr>
          <a:xfrm>
            <a:off x="996029" y="2963545"/>
            <a:ext cx="880073" cy="589767"/>
            <a:chOff x="2256183" y="3728808"/>
            <a:chExt cx="880073" cy="589767"/>
          </a:xfrm>
        </p:grpSpPr>
        <p:sp>
          <p:nvSpPr>
            <p:cNvPr id="17" name="TextBox 16"/>
            <p:cNvSpPr txBox="1"/>
            <p:nvPr/>
          </p:nvSpPr>
          <p:spPr>
            <a:xfrm>
              <a:off x="2256183" y="3728808"/>
              <a:ext cx="248478" cy="584775"/>
            </a:xfrm>
            <a:prstGeom prst="rect">
              <a:avLst/>
            </a:prstGeom>
            <a:noFill/>
          </p:spPr>
          <p:txBody>
            <a:bodyPr wrap="square" rtlCol="0">
              <a:spAutoFit/>
            </a:bodyPr>
            <a:lstStyle/>
            <a:p>
              <a:pPr algn="ctr"/>
              <a:r>
                <a:rPr lang="en-US" sz="3200" b="1" dirty="0" smtClean="0">
                  <a:solidFill>
                    <a:srgbClr val="C00000"/>
                  </a:solidFill>
                </a:rPr>
                <a:t>L</a:t>
              </a:r>
              <a:endParaRPr lang="en-US" sz="3200" b="1" dirty="0">
                <a:solidFill>
                  <a:srgbClr val="C00000"/>
                </a:solidFill>
              </a:endParaRPr>
            </a:p>
          </p:txBody>
        </p:sp>
        <p:sp>
          <p:nvSpPr>
            <p:cNvPr id="18" name="Oval 17"/>
            <p:cNvSpPr>
              <a:spLocks noChangeAspect="1"/>
            </p:cNvSpPr>
            <p:nvPr/>
          </p:nvSpPr>
          <p:spPr>
            <a:xfrm>
              <a:off x="2469642" y="3791547"/>
              <a:ext cx="349758" cy="349758"/>
            </a:xfrm>
            <a:prstGeom prst="ellipse">
              <a:avLst/>
            </a:prstGeom>
            <a:solidFill>
              <a:schemeClr val="accent6">
                <a:lumMod val="75000"/>
                <a:alpha val="37000"/>
              </a:schemeClr>
            </a:solidFill>
            <a:ln w="444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2743200" y="3733800"/>
              <a:ext cx="393056" cy="584775"/>
            </a:xfrm>
            <a:prstGeom prst="rect">
              <a:avLst/>
            </a:prstGeom>
          </p:spPr>
          <p:txBody>
            <a:bodyPr wrap="none">
              <a:spAutoFit/>
            </a:bodyPr>
            <a:lstStyle/>
            <a:p>
              <a:r>
                <a:rPr lang="en-US" sz="3200" b="1" dirty="0" smtClean="0">
                  <a:solidFill>
                    <a:srgbClr val="C00000"/>
                  </a:solidFill>
                </a:rPr>
                <a:t>5</a:t>
              </a:r>
              <a:endParaRPr lang="en-US" sz="3200" dirty="0"/>
            </a:p>
          </p:txBody>
        </p:sp>
      </p:grpSp>
    </p:spTree>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26936" y="2819400"/>
            <a:ext cx="4831264" cy="320040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16386" name="AutoShape 2"/>
          <p:cNvSpPr>
            <a:spLocks noChangeArrowheads="1"/>
          </p:cNvSpPr>
          <p:nvPr/>
        </p:nvSpPr>
        <p:spPr bwMode="auto">
          <a:xfrm flipV="1">
            <a:off x="152400" y="2133600"/>
            <a:ext cx="3276600" cy="3581400"/>
          </a:xfrm>
          <a:prstGeom prst="parallelogram">
            <a:avLst>
              <a:gd name="adj" fmla="val 25000"/>
            </a:avLst>
          </a:prstGeom>
          <a:noFill/>
          <a:ln w="57150" algn="ctr">
            <a:noFill/>
            <a:miter lim="800000"/>
            <a:headEnd/>
            <a:tailEnd/>
          </a:ln>
          <a:effectLst>
            <a:outerShdw dist="53882" dir="2700000" algn="ctr" rotWithShape="0">
              <a:srgbClr val="000000"/>
            </a:outerShdw>
          </a:effectLst>
        </p:spPr>
        <p:txBody>
          <a:bodyPr wrap="none" anchor="ctr"/>
          <a:lstStyle/>
          <a:p>
            <a:endParaRPr lang="en-US"/>
          </a:p>
        </p:txBody>
      </p:sp>
      <p:sp>
        <p:nvSpPr>
          <p:cNvPr id="16387" name="Rectangle 3"/>
          <p:cNvSpPr>
            <a:spLocks noGrp="1" noChangeArrowheads="1"/>
          </p:cNvSpPr>
          <p:nvPr>
            <p:ph type="title"/>
          </p:nvPr>
        </p:nvSpPr>
        <p:spPr>
          <a:xfrm>
            <a:off x="685800" y="0"/>
            <a:ext cx="7391400" cy="1417638"/>
          </a:xfrm>
        </p:spPr>
        <p:txBody>
          <a:bodyPr/>
          <a:lstStyle/>
          <a:p>
            <a:r>
              <a:rPr lang="en-US" dirty="0"/>
              <a:t>Personal Selling – Defined</a:t>
            </a:r>
          </a:p>
        </p:txBody>
      </p:sp>
      <p:sp>
        <p:nvSpPr>
          <p:cNvPr id="16388" name="Text Box 4"/>
          <p:cNvSpPr txBox="1">
            <a:spLocks noChangeArrowheads="1"/>
          </p:cNvSpPr>
          <p:nvPr/>
        </p:nvSpPr>
        <p:spPr bwMode="auto">
          <a:xfrm>
            <a:off x="914400" y="1828800"/>
            <a:ext cx="6934200" cy="3539430"/>
          </a:xfrm>
          <a:prstGeom prst="rect">
            <a:avLst/>
          </a:prstGeom>
          <a:noFill/>
          <a:ln w="9525" algn="ctr">
            <a:noFill/>
            <a:miter lim="800000"/>
            <a:headEnd/>
            <a:tailEnd/>
          </a:ln>
          <a:effectLst/>
        </p:spPr>
        <p:txBody>
          <a:bodyPr wrap="square">
            <a:spAutoFit/>
          </a:bodyPr>
          <a:lstStyle/>
          <a:p>
            <a:pPr>
              <a:spcBef>
                <a:spcPct val="50000"/>
              </a:spcBef>
            </a:pPr>
            <a:r>
              <a:rPr lang="en-US" sz="2800" dirty="0" smtClean="0"/>
              <a:t>An important part of marketing that relies heavily on interpersonal interactions</a:t>
            </a:r>
            <a:br>
              <a:rPr lang="en-US" sz="2800" dirty="0" smtClean="0"/>
            </a:br>
            <a:r>
              <a:rPr lang="en-US" sz="2800" dirty="0" smtClean="0"/>
              <a:t>between buyers</a:t>
            </a:r>
            <a:br>
              <a:rPr lang="en-US" sz="2800" dirty="0" smtClean="0"/>
            </a:br>
            <a:r>
              <a:rPr lang="en-US" sz="2800" dirty="0" smtClean="0"/>
              <a:t>and sellers to </a:t>
            </a:r>
            <a:br>
              <a:rPr lang="en-US" sz="2800" dirty="0" smtClean="0"/>
            </a:br>
            <a:r>
              <a:rPr lang="en-US" sz="2800" dirty="0" smtClean="0"/>
              <a:t>initiate, develop,</a:t>
            </a:r>
            <a:br>
              <a:rPr lang="en-US" sz="2800" dirty="0" smtClean="0"/>
            </a:br>
            <a:r>
              <a:rPr lang="en-US" sz="2800" dirty="0" smtClean="0"/>
              <a:t>and enhance </a:t>
            </a:r>
            <a:br>
              <a:rPr lang="en-US" sz="2800" dirty="0" smtClean="0"/>
            </a:br>
            <a:r>
              <a:rPr lang="en-US" sz="2800" dirty="0" smtClean="0"/>
              <a:t>customer</a:t>
            </a:r>
            <a:br>
              <a:rPr lang="en-US" sz="2800" dirty="0" smtClean="0"/>
            </a:br>
            <a:r>
              <a:rPr lang="en-US" sz="2800" dirty="0" smtClean="0"/>
              <a:t>relationships.</a:t>
            </a:r>
            <a:endParaRPr lang="en-US" sz="2800" dirty="0"/>
          </a:p>
        </p:txBody>
      </p:sp>
    </p:spTree>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3"/>
          <p:cNvSpPr>
            <a:spLocks noGrp="1" noChangeArrowheads="1"/>
          </p:cNvSpPr>
          <p:nvPr>
            <p:ph type="title"/>
          </p:nvPr>
        </p:nvSpPr>
        <p:spPr>
          <a:xfrm>
            <a:off x="685800" y="0"/>
            <a:ext cx="7391400" cy="1417638"/>
          </a:xfrm>
        </p:spPr>
        <p:txBody>
          <a:bodyPr/>
          <a:lstStyle/>
          <a:p>
            <a:r>
              <a:rPr lang="en-US" dirty="0" smtClean="0"/>
              <a:t>Trust-Based Relationship Selling</a:t>
            </a:r>
            <a:endParaRPr lang="en-US" dirty="0"/>
          </a:p>
        </p:txBody>
      </p:sp>
      <p:pic>
        <p:nvPicPr>
          <p:cNvPr id="3" name="Perspector Tube List Items 1"/>
          <p:cNvPicPr>
            <a:picLocks/>
          </p:cNvPicPr>
          <p:nvPr>
            <p:custDataLst>
              <p:tags r:id="rId1"/>
            </p:custDataLst>
          </p:nvPr>
        </p:nvPicPr>
        <p:blipFill rotWithShape="1">
          <a:blip r:embed="rId4">
            <a:clrChange>
              <a:clrFrom>
                <a:srgbClr val="FFFFFF"/>
              </a:clrFrom>
              <a:clrTo>
                <a:srgbClr val="FFFFFF">
                  <a:alpha val="0"/>
                </a:srgbClr>
              </a:clrTo>
            </a:clrChange>
            <a:lum/>
            <a:extLst>
              <a:ext uri="{28A0092B-C50C-407E-A947-70E740481C1C}">
                <a14:useLocalDpi xmlns:a14="http://schemas.microsoft.com/office/drawing/2010/main" val="0"/>
              </a:ext>
            </a:extLst>
          </a:blip>
          <a:srcRect t="23415" b="22359"/>
          <a:stretch/>
        </p:blipFill>
        <p:spPr>
          <a:xfrm>
            <a:off x="1600200" y="2409824"/>
            <a:ext cx="5562599" cy="2933701"/>
          </a:xfrm>
          <a:prstGeom prst="rect">
            <a:avLst/>
          </a:prstGeom>
          <a:solidFill>
            <a:scrgbClr r="0" g="0" b="0">
              <a:alpha val="0"/>
            </a:scrgbClr>
          </a:solidFill>
        </p:spPr>
      </p:pic>
      <p:sp>
        <p:nvSpPr>
          <p:cNvPr id="27" name="Text Box 4"/>
          <p:cNvSpPr txBox="1">
            <a:spLocks noChangeArrowheads="1"/>
          </p:cNvSpPr>
          <p:nvPr/>
        </p:nvSpPr>
        <p:spPr bwMode="auto">
          <a:xfrm>
            <a:off x="914400" y="1371600"/>
            <a:ext cx="5181600" cy="715089"/>
          </a:xfrm>
          <a:prstGeom prst="round2DiagRect">
            <a:avLst/>
          </a:prstGeom>
          <a:noFill/>
          <a:ln>
            <a:noFill/>
            <a:headEnd/>
            <a:tailEnd/>
          </a:ln>
        </p:spPr>
        <p:style>
          <a:lnRef idx="0">
            <a:schemeClr val="accent2"/>
          </a:lnRef>
          <a:fillRef idx="3">
            <a:schemeClr val="accent2"/>
          </a:fillRef>
          <a:effectRef idx="3">
            <a:schemeClr val="accent2"/>
          </a:effectRef>
          <a:fontRef idx="minor">
            <a:schemeClr val="lt1"/>
          </a:fontRef>
        </p:style>
        <p:txBody>
          <a:bodyPr wrap="square">
            <a:spAutoFit/>
          </a:bodyPr>
          <a:lstStyle/>
          <a:p>
            <a:pPr>
              <a:spcBef>
                <a:spcPct val="50000"/>
              </a:spcBef>
            </a:pPr>
            <a:r>
              <a:rPr lang="en-US" sz="3600" dirty="0" smtClean="0">
                <a:solidFill>
                  <a:srgbClr val="000000"/>
                </a:solidFill>
              </a:rPr>
              <a:t>Requires that salespeople:</a:t>
            </a:r>
            <a:endParaRPr lang="en-US" sz="3600" dirty="0">
              <a:solidFill>
                <a:srgbClr val="000000"/>
              </a:solidFill>
            </a:endParaRPr>
          </a:p>
        </p:txBody>
      </p:sp>
    </p:spTree>
    <p:extLst>
      <p:ext uri="{BB962C8B-B14F-4D97-AF65-F5344CB8AC3E}">
        <p14:creationId xmlns:p14="http://schemas.microsoft.com/office/powerpoint/2010/main" val="1636478967"/>
      </p:ext>
    </p:extLst>
  </p:cSld>
  <p:clrMapOvr>
    <a:masterClrMapping/>
  </p:clrMapOvr>
  <p:timing>
    <p:tnLst>
      <p:par>
        <p:cTn xmlns:p14="http://schemas.microsoft.com/office/powerpoint/2010/mai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PERSPECTOR-DATA" val="&lt;?xml version='1.0' encoding='utf-8'?&gt;&#10;&lt;Perspector majorVersion=&quot;1&quot; minorVersion=&quot;500&quot;&gt;&lt;Scene frameLeft=&quot;84&quot; frameTop=&quot;185.25&quot; scaleX=&quot;1.46885488789352&quot; scaleY=&quot;0.829539616936035&quot; frameWidth=&quot;536.601501464844&quot; frameHeight=&quot;270.374969482422&quot; frameOrientationIsPortrait=&quot;0&quot; light1Strength=&quot;0.3&quot; light1Direction=&quot;0.000000,1.000000,1.000000&quot; light2Strength=&quot;0&quot; light3Strength=&quot;0&quot; light4Strength=&quot;0&quot; lightDirectionY=&quot;1&quot;&gt;&lt;Camera modelViewMatrix=&quot;1.000000,0.000000,0.000000,0.000000,0.000000,1.000000,0.000000,0.000000,0.000000,0.000000,1.000000,0.000000,-0.585722,3.071638,0.000000,1.000000&quot;/&gt;&lt;BaseCamera modelViewMatrix=&quot;1.000000,0.000000,0.000000,0.000000,0.000000,1.000000,0.000000,0.000000,0.000000,0.000000,1.000000,0.000000,-0.585722,3.071638,0.000000,1.000000&quot;/&gt;&lt;DefaultTextFormat&gt;{\rtf1\ansi\ansicpg1252\deff0\deflang1033{\fonttbl{\f0\fnil\fcharset0 Arial;}}&#10;{\colortbl ;\red0\green0\blue0;}&#10;\viewkind4\uc1\pard\qc\cf1\fs64 Earn Trust\par&#10;}&#10;&lt;/DefaultTextFormat&gt;&lt;Group id=&quot;11&quot; primaryItem=&quot;2&quot; isCurrentlyGrouped=&quot;0&quot;/&gt;&lt;Group id=&quot;37&quot; primaryItem=&quot;29&quot; isCurrentlyGrouped=&quot;0&quot;/&gt;&lt;List id=&quot;119&quot; primaryItem=&quot;118&quot; isCurrentlyGrouped=&quot;0&quot; isVertical=&quot;1&quot; gap=&quot;0.000000,5.000000,0.000000&quot; sizeIncrease=&quot;0.000000,0.000000,0.000000&quot; itemRotation=&quot;0.000000,0.000000,0.000000&quot; fixedItem=&quot;1&quot;/&gt;&lt;List id=&quot;141&quot; primaryItem=&quot;140&quot; isCurrentlyGrouped=&quot;0&quot; isVertical=&quot;1&quot; gap=&quot;0.000000,8.000000,0.000000&quot; sizeIncrease=&quot;0.000000,0.000000,0.000000&quot; itemRotation=&quot;0.000000,0.000000,0.000000&quot; fixedItem=&quot;1&quot;/&gt;&lt;Shape id=&quot;193&quot; seq=&quot;1&quot; parentGroup=&quot;196&quot; lastGroup=&quot;196&quot; type=&quot;HorizontalCylinder&quot; textOffsetY=&quot;4&quot;&gt;&lt;Position position=&quot;27.479752,-83.621780,-26.703678&quot; size=&quot;308.529144,46.016441,46.016441&quot; rotation=&quot;0.000000,0.000093,0.000000&quot; location=&quot;27.479752,-87.346451,-8.734192&quot; rotationMatrix=&quot;1.000000,0.000000,0.000000,0.000000,1.000000,-0.000002,0.000000,0.000002,1.000000&quot; center=&quot;0.624540,-1.985147,-22.528769&quot; rightOffset=&quot;3.506013,0.000000,0.000000&quot; topOffset=&quot;0.000000,0.511487,0.108721&quot; farOffset=&quot;0.000000,0.108721,-0.511487&quot;/&gt;&lt;DisplayProperties ensureTextContrast=&quot;1&quot;&gt;&lt;Fill color=&quot;#4f81bd&quot; colorSchemeIndex=&quot;5&quot;/&gt;&lt;Line/&gt;&lt;Font color=&quot;#ffffff&quot;/&gt;&lt;Shine shininess=&quot;30&quot;/&gt;&lt;/DisplayProperties&gt;&lt;Text&gt;{\rtf1\ansi\ansicpg1252\deff0\deflang1033{\fonttbl{\f0\fnil\fcharset0 Arial;}}&#10;{\colortbl ;\red255\green255\blue255;}&#10;\viewkind4\uc1\pard\qc\cf1\fs52 Earn Trust\par&#10;}&#10;&lt;/Text&gt;&lt;/Shape&gt;&lt;Shape id=&quot;195&quot; parentGroup=&quot;196&quot; lastGroup=&quot;196&quot; type=&quot;HorizontalCylinder&quot; textOffsetY=&quot;-2&quot;&gt;&lt;Position position=&quot;27.479752,-83.621780,-26.703678&quot; size=&quot;332.678131,36.995495,36.995499&quot; rotation=&quot;0.000000,0.000180,0.000000&quot; location=&quot;27.479752,-87.346451,-8.734192&quot; rotationMatrix=&quot;1.000000,0.000000,0.000000,0.000000,1.000000,-0.000003,0.000000,0.000003,1.000000&quot; center=&quot;0.624540,-1.985147,-22.528769&quot; rightOffset=&quot;3.780433,0.000000,0.000000&quot; topOffset=&quot;0.000000,0.411216,0.087408&quot; farOffset=&quot;0.000000,0.087408,-0.411216&quot;/&gt;&lt;DisplayProperties ensureTextContrast=&quot;1&quot;&gt;&lt;Fill color=&quot;#999999&quot;/&gt;&lt;Line/&gt;&lt;Font color=&quot;#ffffff&quot;/&gt;&lt;Shine shininess=&quot;60&quot;/&gt;&lt;/DisplayProperties&gt;&lt;Text&gt;{\rtf1\ansi\ansicpg1252\deff0\deflang1033{\fonttbl{\f0\fnil\fcharset0 Arial;}}&#10;{\colortbl ;\red255\green255\blue255;}&#10;\viewkind4\uc1\pard\cf1\fs52\par&#10;}&#10;&lt;/Text&gt;&lt;/Shape&gt;&lt;Group id=&quot;196&quot; primaryItem=&quot;193&quot; isCurrentlyGrouped=&quot;1&quot; parentGroup=&quot;197&quot; lastGroup=&quot;197&quot;/&gt;&lt;List id=&quot;197&quot; primaryItem=&quot;196&quot; isCurrentlyGrouped=&quot;1&quot; isVertical=&quot;1&quot; gap=&quot;0.000000,7.000000,0.000000&quot; sizeIncrease=&quot;0.000000,0.000000,0.000000&quot; itemRotation=&quot;0.000000,0.000000,0.000000&quot; fixedItem=&quot;1&quot;/&gt;&lt;Shape id=&quot;249&quot; parentGroup=&quot;251&quot; lastGroup=&quot;251&quot; type=&quot;HorizontalCylinder&quot; textOffsetY=&quot;-2&quot;&gt;&lt;Position position=&quot;27.385996,-189.654709,-26.703506&quot; size=&quot;332.678131,36.995457,36.995453&quot; rotation=&quot;0.000000,0.000192,0.000000&quot; location=&quot;27.385996,-191.062271,13.311462&quot; rotationMatrix=&quot;1.000000,0.000000,0.000000,0.000000,1.000000,-0.000003,0.000000,0.000003,1.000000&quot; center=&quot;0.622409,-4.342324,-23.029806&quot; rightOffset=&quot;3.780433,0.000000,0.000000&quot; topOffset=&quot;0.000000,0.411216,0.087408&quot; farOffset=&quot;0.000000,0.087408,-0.411216&quot;/&gt;&lt;DisplayProperties ensureTextContrast=&quot;1&quot;&gt;&lt;Fill color=&quot;#999999&quot;/&gt;&lt;Line/&gt;&lt;Font color=&quot;#ffffff&quot;/&gt;&lt;Shine shininess=&quot;60&quot;/&gt;&lt;/DisplayProperties&gt;&lt;Text&gt;{\rtf1\ansi\ansicpg1252\deff0\deflang1033{\fonttbl{\f0\fnil\fcharset0 Arial;}}&#10;{\colortbl ;\red255\green255\blue255;}&#10;\viewkind4\uc1\pard\cf1\fs52\par&#10;}&#10;&lt;/Text&gt;&lt;/Shape&gt;&lt;Shape id=&quot;250&quot; seq=&quot;1&quot; parentGroup=&quot;251&quot; lastGroup=&quot;251&quot; type=&quot;HorizontalCylinder&quot; textOffsetY=&quot;4&quot;&gt;&lt;Position position=&quot;27.385996,-189.654709,-26.703506&quot; size=&quot;308.529144,46.016441,46.016441&quot; rotation=&quot;0.000000,0.000093,0.000000&quot; location=&quot;27.385996,-191.062271,13.311462&quot; rotationMatrix=&quot;1.000000,0.000000,0.000000,0.000000,1.000000,-0.000002,0.000000,0.000002,1.000000&quot; center=&quot;0.622409,-4.342324,-23.029806&quot; rightOffset=&quot;3.506013,0.000000,0.000000&quot; topOffset=&quot;0.000000,0.511487,0.108721&quot; farOffset=&quot;0.000000,0.108721,-0.511487&quot;/&gt;&lt;DisplayProperties ensureTextContrast=&quot;1&quot;&gt;&lt;Fill color=&quot;#c0504d&quot; colorSchemeIndex=&quot;6&quot;/&gt;&lt;Line/&gt;&lt;Font color=&quot;#ffffff&quot;/&gt;&lt;Shine shininess=&quot;30&quot;/&gt;&lt;/DisplayProperties&gt;&lt;Text&gt;{\rtf1\ansi\ansicpg1252\deff0\deflang1033{\fonttbl{\f0\fnil\fcharset0 Arial;}}&#10;{\colortbl ;\red255\green255\blue255;}&#10;\viewkind4\uc1\pard\qc\cf1\fs48 Create, Communicate, &amp;amp; Deliver Value\par&#10;}&#10;&lt;/Text&gt;&lt;/Shape&gt;&lt;Group id=&quot;251&quot; seq=&quot;2&quot; primaryItem=&quot;250&quot; isCurrentlyGrouped=&quot;1&quot; parentGroup=&quot;197&quot; lastGroup=&quot;197&quot;/&gt;&lt;Shape id=&quot;252&quot; parentGroup=&quot;254&quot; lastGroup=&quot;254&quot; type=&quot;HorizontalCylinder&quot; textOffsetY=&quot;-2&quot;&gt;&lt;Position position=&quot;27.373211,-136.638245,-26.703592&quot; size=&quot;332.678131,36.995495,36.995499&quot; rotation=&quot;0.000000,0.000180,0.000000&quot; location=&quot;27.373211,-139.204361,2.288635&quot; rotationMatrix=&quot;1.000000,0.000000,0.000000,0.000000,1.000000,-0.000003,0.000000,0.000003,1.000000&quot; center=&quot;0.622118,-3.163735,-22.779287&quot; rightOffset=&quot;3.780433,0.000000,0.000000&quot; topOffset=&quot;0.000000,0.411216,0.087408&quot; farOffset=&quot;0.000000,0.087408,-0.411216&quot;/&gt;&lt;DisplayProperties ensureTextContrast=&quot;1&quot;&gt;&lt;Fill color=&quot;#999999&quot; colorBlendFactor=&quot;0.5&quot; color1=&quot;#999999&quot; color2=&quot;#999999&quot;/&gt;&lt;Line/&gt;&lt;Font color=&quot;#ffffff&quot;/&gt;&lt;Shine shininess=&quot;60&quot;/&gt;&lt;/DisplayProperties&gt;&lt;Text&gt;{\rtf1\ansi\ansicpg1252\deff0\deflang1033{\fonttbl{\f0\fnil\fcharset0 Arial;}}&#10;{\colortbl ;\red255\green255\blue255;}&#10;\viewkind4\uc1\pard\cf1\fs52\par&#10;}&#10;&lt;/Text&gt;&lt;/Shape&gt;&lt;Shape id=&quot;253&quot; seq=&quot;1&quot; parentGroup=&quot;254&quot; lastGroup=&quot;254&quot; type=&quot;HorizontalCylinder&quot; textOffsetY=&quot;4&quot;&gt;&lt;Position position=&quot;27.373211,-136.638245,-26.703592&quot; size=&quot;308.529144,46.016441,46.016441&quot; rotation=&quot;0.000000,0.000093,0.000000&quot; location=&quot;27.373211,-139.204361,2.288635&quot; rotationMatrix=&quot;1.000000,0.000000,0.000000,0.000000,1.000000,-0.000002,0.000000,0.000002,1.000000&quot; center=&quot;0.622118,-3.163735,-22.779287&quot; rightOffset=&quot;3.506013,0.000000,0.000000&quot; topOffset=&quot;0.000000,0.511487,0.108721&quot; farOffset=&quot;0.000000,0.108721,-0.511487&quot;/&gt;&lt;DisplayProperties ensureTextContrast=&quot;1&quot;&gt;&lt;Fill color=&quot;#876885&quot; colorBlendFactor=&quot;0.5&quot; color1=&quot;#c0504d&quot; colorSchemeIndex1=&quot;6&quot; color2=&quot;#4f81bd&quot; colorSchemeIndex2=&quot;5&quot;/&gt;&lt;Line/&gt;&lt;Font color=&quot;#ffffff&quot;/&gt;&lt;Shine shininess=&quot;30&quot;/&gt;&lt;/DisplayProperties&gt;&lt;Text&gt;{\rtf1\ansi\ansicpg1252\deff0\deflang1033{\fonttbl{\f0\fnil\fcharset0 Arial;}}&#10;{\colortbl ;\red255\green255\blue255;}&#10;\viewkind4\uc1\pard\qc\cf1\fs52 Meet Customer Needs\par&#10;}&#10;&lt;/Text&gt;&lt;/Shape&gt;&lt;Group id=&quot;254&quot; seq=&quot;1&quot; primaryItem=&quot;253&quot; isCurrentlyGrouped=&quot;1&quot; parentGroup=&quot;197&quot; lastGroup=&quot;197&quot;/&gt;&lt;/Scene&gt;&lt;/Perspector&gt;&#10;"/>
  <p:tag name="PERSPECTOR-QUALITYLEVEL" val="3"/>
  <p:tag name="PERSPECTOR-TYPE" val="BMP"/>
</p:tagLst>
</file>

<file path=ppt/tags/tag2.xml><?xml version="1.0" encoding="utf-8"?>
<p:tagLst xmlns:a="http://schemas.openxmlformats.org/drawingml/2006/main" xmlns:r="http://schemas.openxmlformats.org/officeDocument/2006/relationships" xmlns:p="http://schemas.openxmlformats.org/presentationml/2006/main">
  <p:tag name="PERSPECTOR-DATA" val="&lt;?xml version='1.0' encoding='utf-8'?&gt;&#10;&lt;Perspector majorVersion=&quot;1&quot; minorVersion=&quot;500&quot;&gt;&lt;Scene frameLeft=&quot;150&quot; frameTop=&quot;144&quot; scaleX=&quot;0.854175007751728&quot; scaleY=&quot;0.972774355681032&quot; frameWidth=&quot;420&quot; frameHeight=&quot;354&quot; frameOrientationIsPortrait=&quot;0&quot; light1Strength=&quot;0.3&quot; light1Direction=&quot;-1.500000,-0.400000,1.000000&quot; light2Strength=&quot;0&quot; light3Strength=&quot;0&quot; light4Strength=&quot;0&quot; lightDirectionX=&quot;-1.5&quot;&gt;&lt;Camera modelViewMatrix=&quot;1.000000,0.000000,0.000000,0.000000,0.000000,1.000000,0.000000,0.000000,0.000000,0.000000,1.000000,0.000000,1.038071,-0.473517,0.000000,1.000000&quot;/&gt;&lt;BaseCamera modelViewMatrix=&quot;1.000000,0.000000,0.000000,0.000000,0.000000,1.000000,0.000000,0.000000,0.000000,0.000000,1.000000,0.000000,1.038071,-0.473517,0.000000,1.000000&quot;/&gt;&lt;DefaultTextFormat&gt;{\rtf1\ansi\ansicpg1252\deff0{\fonttbl{\f0\fnil\fcharset0 Calibri;}}&#10;{\colortbl ;\red0\green0\blue0;}&#10;\viewkind4\uc1\pard\qc\cf1\lang1033\f0\fs64 Specialized knowledge\par&#10;}&#10;&lt;/DefaultTextFormat&gt;&lt;Shape id=&quot;14&quot; parentGroup=&quot;32&quot; lastGroup=&quot;32&quot; type=&quot;Can&quot;&gt;&lt;Position position=&quot;-45.496689,155.539536,15.196446&quot; size=&quot;405.109253,38.235500,405.109253&quot; rotation=&quot;0.000000,-0.000082,0.000000&quot; location=&quot;-45.496689,155.300140,-17.474121&quot; rotationMatrix=&quot;1.000000,0.000000,0.000000,0.000000,1.000000,0.000001,0.000000,-0.000001,1.000000&quot; center=&quot;-1.034016,3.529549,-22.330133&quot; rightOffset=&quot;4.603514,0.000000,0.000000&quot; topOffset=&quot;0.000000,0.425000,0.090336&quot; farOffset=&quot;0.000000,0.957118,-4.502918&quot;/&gt;&lt;DisplayProperties ensureTextContrast=&quot;1&quot;&gt;&lt;Fill color=&quot;#4f81bd&quot; colorSchemeIndex=&quot;5&quot;/&gt;&lt;Line/&gt;&lt;Font color=&quot;#ffffff&quot;/&gt;&lt;Shine shininess=&quot;30&quot;/&gt;&lt;/DisplayProperties&gt;&lt;Text&gt;{\rtf1\ansi\ansicpg1252\deff0{\fonttbl{\f0\fswiss\fprq2\fcharset0 Arial;}}&#10;{\colortbl ;\red255\green255\blue255;}&#10;\viewkind4\uc1\pard\qc\cf1\lang1033\f0\fs36 Specialized knowledge\par&#10;}&#10;&lt;/Text&gt;&lt;/Shape&gt;&lt;List id=&quot;32&quot; primaryItem=&quot;14&quot; isCurrentlyGrouped=&quot;1&quot; isVertical=&quot;1&quot; gap=&quot;0.000000,5.000000,0.000000&quot; sizeIncrease=&quot;0.000000,0.000000,0.000000&quot; itemRotation=&quot;0.000000,0.000000,0.000000&quot; fixedItem=&quot;1&quot;/&gt;&lt;Shape id=&quot;41&quot; seq=&quot;5&quot; parentGroup=&quot;32&quot; lastGroup=&quot;32&quot; type=&quot;Can&quot;&gt;&lt;Position position=&quot;-45.496689,-60.637966,15.196167&quot; size=&quot;405.109253,38.235500,405.109253&quot; rotation=&quot;0.000000,-0.000082,0.000000&quot; location=&quot;-45.496689,-56.153419,27.471436&quot; rotationMatrix=&quot;1.000000,0.000000,0.000000,0.000000,1.000000,0.000001,0.000000,-0.000001,1.000000&quot; center=&quot;-1.034016,-1.276214,-23.351624&quot; rightOffset=&quot;4.603514,0.000000,0.000000&quot; topOffset=&quot;0.000000,0.425000,0.090336&quot; farOffset=&quot;0.000000,0.957118,-4.502918&quot;/&gt;&lt;DisplayProperties ensureTextContrast=&quot;1&quot;&gt;&lt;Fill color=&quot;#c0504d&quot; colorSchemeIndex=&quot;6&quot;/&gt;&lt;Line/&gt;&lt;Font color=&quot;#ffffff&quot;/&gt;&lt;Shine shininess=&quot;30&quot;/&gt;&lt;/DisplayProperties&gt;&lt;Text&gt;{\rtf1\ansi\ansicpg1252\deff0{\fonttbl{\f0\fswiss\fprq2\fcharset0 Arial;}}&#10;{\colortbl ;\red255\green255\blue255;}&#10;\viewkind4\uc1\pard\qc\cf1\lang1033\f0\fs36 Uniform code of ethics\par&#10;}&#10;&lt;/Text&gt;&lt;/Shape&gt;&lt;Shape id=&quot;42&quot; seq=&quot;4&quot; parentGroup=&quot;32&quot; lastGroup=&quot;32&quot; type=&quot;Can&quot;&gt;&lt;Position position=&quot;-45.496689,-17.402462,15.196198&quot; size=&quot;405.109253,38.235500,405.109253&quot; rotation=&quot;0.000000,-0.000082,0.000000&quot; location=&quot;-45.496689,-13.862709,18.482300&quot; rotationMatrix=&quot;1.000000,0.000000,0.000000,0.000000,1.000000,0.000001,0.000000,-0.000001,1.000000&quot; center=&quot;-1.034016,-0.315062,-23.147326&quot; rightOffset=&quot;4.603514,0.000000,0.000000&quot; topOffset=&quot;0.000000,0.425000,0.090336&quot; farOffset=&quot;0.000000,0.957118,-4.502918&quot;/&gt;&lt;DisplayProperties ensureTextContrast=&quot;1&quot;&gt;&lt;Fill color=&quot;#a95963&quot; colorBlendFactor=&quot;0.8&quot; color1=&quot;#c0504d&quot; colorSchemeIndex1=&quot;6&quot; color2=&quot;#4f81bd&quot; colorSchemeIndex2=&quot;5&quot;/&gt;&lt;Line/&gt;&lt;Font color=&quot;#ffffff&quot;/&gt;&lt;Shine shininess=&quot;30&quot;/&gt;&lt;/DisplayProperties&gt;&lt;Text&gt;{\rtf1\ansi\ansicpg1252\deff0{\fonttbl{\f0\fswiss\fprq2\fcharset0 Arial;}}&#10;{\colortbl ;\red255\green255\blue255;}&#10;\viewkind4\uc1\pard\qc\cf1\lang1033\f0\fs36 Certification process and certification body\par&#10;}&#10;&lt;/Text&gt;&lt;/Shape&gt;&lt;Shape id=&quot;43&quot; seq=&quot;3&quot; parentGroup=&quot;32&quot; lastGroup=&quot;32&quot; type=&quot;Can&quot;&gt;&lt;Position position=&quot;-45.496689,25.833031,15.196290&quot; size=&quot;405.109253,38.235500,405.109253&quot; rotation=&quot;0.000000,-0.000082,0.000000&quot; location=&quot;-45.496689,28.428003,9.493225&quot; rotationMatrix=&quot;1.000000,0.000000,0.000000,0.000000,1.000000,0.000001,0.000000,-0.000001,1.000000&quot; center=&quot;-1.034016,0.646091,-22.943027&quot; rightOffset=&quot;4.603514,0.000000,0.000000&quot; topOffset=&quot;0.000000,0.425000,0.090336&quot; farOffset=&quot;0.000000,0.957118,-4.502918&quot;/&gt;&lt;DisplayProperties ensureTextContrast=&quot;1&quot;&gt;&lt;Fill color=&quot;#926379&quot; colorBlendFactor=&quot;0.6&quot; color1=&quot;#c0504d&quot; colorSchemeIndex1=&quot;6&quot; color2=&quot;#4f81bd&quot; colorSchemeIndex2=&quot;5&quot;/&gt;&lt;Line/&gt;&lt;Font color=&quot;#ffffff&quot;/&gt;&lt;Shine shininess=&quot;30&quot;/&gt;&lt;/DisplayProperties&gt;&lt;Text&gt;{\rtf1\ansi\ansicpg1252\deff0{\fonttbl{\f0\fswiss\fprq2\fcharset0 Arial;}}&#10;{\colortbl ;\red255\green255\blue255;}&#10;\viewkind4\uc1\pard\qc\cf1\lang1033\f0\fs36 Requires an unique set of skills\par&#10;}&#10;&lt;/Text&gt;&lt;/Shape&gt;&lt;Shape id=&quot;44&quot; seq=&quot;2&quot; parentGroup=&quot;32&quot; lastGroup=&quot;32&quot; type=&quot;Can&quot;&gt;&lt;Position position=&quot;-45.496689,69.068550,15.196324&quot; size=&quot;405.109253,38.235500,405.109253&quot; rotation=&quot;0.000000,-0.000082,0.000000&quot; location=&quot;-45.496689,70.718727,0.504089&quot; rotationMatrix=&quot;1.000000,0.000000,0.000000,0.000000,1.000000,0.000001,0.000000,-0.000001,1.000000&quot; center=&quot;-1.034016,1.607244,-22.738729&quot; rightOffset=&quot;4.603514,0.000000,0.000000&quot; topOffset=&quot;0.000000,0.425000,0.090336&quot; farOffset=&quot;0.000000,0.957118,-4.502918&quot;/&gt;&lt;DisplayProperties ensureTextContrast=&quot;1&quot;&gt;&lt;Fill color=&quot;#7c6d90&quot; colorBlendFactor=&quot;0.4&quot; color1=&quot;#c0504d&quot; colorSchemeIndex1=&quot;6&quot; color2=&quot;#4f81bd&quot; colorSchemeIndex2=&quot;5&quot;/&gt;&lt;Line/&gt;&lt;Font color=&quot;#ffffff&quot;/&gt;&lt;Shine shininess=&quot;30&quot;/&gt;&lt;/DisplayProperties&gt;&lt;Text&gt;{\rtf1\ansi\ansicpg1252\deff0{\fonttbl{\f0\fswiss\fprq2\fcharset0 Arial;}}&#10;{\colortbl ;\red255\green255\blue255;}&#10;\viewkind4\uc1\pard\qc\cf1\lang1033\f0\fs36 A defined culture\par&#10;}&#10;&lt;/Text&gt;&lt;/Shape&gt;&lt;Shape id=&quot;45&quot; seq=&quot;1&quot; parentGroup=&quot;32&quot; lastGroup=&quot;32&quot; type=&quot;Can&quot;&gt;&lt;Position position=&quot;-45.496689,112.304039,15.196416&quot; size=&quot;405.109253,38.235500,405.109253&quot; rotation=&quot;0.000000,-0.000082,0.000000&quot; location=&quot;-45.496689,113.009438,-8.484985&quot; rotationMatrix=&quot;1.000000,0.000000,0.000000,0.000000,1.000000,0.000001,0.000000,-0.000001,1.000000&quot; center=&quot;-1.034016,2.568396,-22.534431&quot; rightOffset=&quot;4.603514,0.000000,0.000000&quot; topOffset=&quot;0.000000,0.425000,0.090336&quot; farOffset=&quot;0.000000,0.957118,-4.502918&quot;/&gt;&lt;DisplayProperties ensureTextContrast=&quot;1&quot;&gt;&lt;Fill color=&quot;#6577a6&quot; colorBlendFactor=&quot;0.2&quot; color1=&quot;#c0504d&quot; colorSchemeIndex1=&quot;6&quot; color2=&quot;#4f81bd&quot; colorSchemeIndex2=&quot;5&quot;/&gt;&lt;Line/&gt;&lt;Font color=&quot;#ffffff&quot;/&gt;&lt;Shine shininess=&quot;30&quot;/&gt;&lt;/DisplayProperties&gt;&lt;Text&gt;{\rtf1\ansi\ansicpg1252\deff0{\fonttbl{\f0\fswiss\fprq2\fcharset0 Arial;}}&#10;{\colortbl ;\red255\green255\blue255;}&#10;\viewkind4\uc1\pard\qc\cf1\lang1033\f0\fs36 Significant contribution to society\par&#10;}&#10;&lt;/Text&gt;&lt;/Shape&gt;&lt;/Scene&gt;&lt;/Perspector&gt;&#10;"/>
  <p:tag name="PERSPECTOR-QUALITYLEVEL" val="3"/>
  <p:tag name="PERSPECTOR-TYPE" val="BMP"/>
</p:tagLst>
</file>

<file path=ppt/theme/theme1.xml><?xml version="1.0" encoding="utf-8"?>
<a:theme xmlns:a="http://schemas.openxmlformats.org/drawingml/2006/main" name="Sales Text 1 2009">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6">
            <a:lumMod val="75000"/>
            <a:alpha val="37000"/>
          </a:schemeClr>
        </a:solidFill>
        <a:ln w="44450">
          <a:solidFill>
            <a:srgbClr val="C00000"/>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Sales Text 1 2009</Template>
  <TotalTime>1360</TotalTime>
  <Words>1029</Words>
  <Application>Microsoft Macintosh PowerPoint</Application>
  <PresentationFormat>On-screen Show (4:3)</PresentationFormat>
  <Paragraphs>208</Paragraphs>
  <Slides>46</Slides>
  <Notes>30</Notes>
  <HiddenSlides>0</HiddenSlides>
  <MMClips>0</MMClips>
  <ScaleCrop>false</ScaleCrop>
  <HeadingPairs>
    <vt:vector size="4" baseType="variant">
      <vt:variant>
        <vt:lpstr>Theme</vt:lpstr>
      </vt:variant>
      <vt:variant>
        <vt:i4>1</vt:i4>
      </vt:variant>
      <vt:variant>
        <vt:lpstr>Slide Titles</vt:lpstr>
      </vt:variant>
      <vt:variant>
        <vt:i4>46</vt:i4>
      </vt:variant>
    </vt:vector>
  </HeadingPairs>
  <TitlesOfParts>
    <vt:vector size="47" baseType="lpstr">
      <vt:lpstr>Sales Text 1 2009</vt:lpstr>
      <vt:lpstr>February 12,2014</vt:lpstr>
      <vt:lpstr>Coffee Cake Call</vt:lpstr>
      <vt:lpstr>Questions</vt:lpstr>
      <vt:lpstr>Mirroring</vt:lpstr>
      <vt:lpstr>Overview  of Selling</vt:lpstr>
      <vt:lpstr>Learning Objectives</vt:lpstr>
      <vt:lpstr>Learning Objectives</vt:lpstr>
      <vt:lpstr>Personal Selling – Defined</vt:lpstr>
      <vt:lpstr>Trust-Based Relationship Selling</vt:lpstr>
      <vt:lpstr>Customer Value</vt:lpstr>
      <vt:lpstr>Assessing the Value of the Salesperson</vt:lpstr>
      <vt:lpstr>Assessing the Value of the Salesperson</vt:lpstr>
      <vt:lpstr>Sales Dialogue</vt:lpstr>
      <vt:lpstr>Purpose of Sales Dialogue</vt:lpstr>
      <vt:lpstr>Purpose of Sales Dialogue</vt:lpstr>
      <vt:lpstr>Purpose of Sales Dialogue</vt:lpstr>
      <vt:lpstr>Transaction-Focused Selling vs. Trust-Based Relationship Selling</vt:lpstr>
      <vt:lpstr>Transaction-Focused Selling vs.  Trust-Based Relationship Selling</vt:lpstr>
      <vt:lpstr>Evolution of Personal Selling –  What is a “Profession”</vt:lpstr>
      <vt:lpstr>Sales Professionalism</vt:lpstr>
      <vt:lpstr>Contributions of Personal Selling:   Salespeople and Society</vt:lpstr>
      <vt:lpstr>Contributions of Personal Selling: Salespeople and the Employing Firm</vt:lpstr>
      <vt:lpstr>Contributions of Personal Selling: Salespeople and the Customer</vt:lpstr>
      <vt:lpstr>Ethical Dilemma</vt:lpstr>
      <vt:lpstr>Alternative Personal Selling Approaches</vt:lpstr>
      <vt:lpstr>Stimulus Response Selling</vt:lpstr>
      <vt:lpstr>Stimulus Response Selling</vt:lpstr>
      <vt:lpstr>Continued Affirmation Selling</vt:lpstr>
      <vt:lpstr>Mental States Selling</vt:lpstr>
      <vt:lpstr>Mental States Selling</vt:lpstr>
      <vt:lpstr>Need Satisfaction Selling</vt:lpstr>
      <vt:lpstr>Need Satisfaction Selling</vt:lpstr>
      <vt:lpstr>Problem Solving Selling</vt:lpstr>
      <vt:lpstr>Problem Solving Selling</vt:lpstr>
      <vt:lpstr>Ethical Dilemma</vt:lpstr>
      <vt:lpstr>Consultative Selling</vt:lpstr>
      <vt:lpstr>The Sales Process - Overview</vt:lpstr>
      <vt:lpstr>Characteristics of Sales Careers</vt:lpstr>
      <vt:lpstr>Occupational Outlook</vt:lpstr>
      <vt:lpstr>Advancement Opportunities</vt:lpstr>
      <vt:lpstr>Immediate Feedback</vt:lpstr>
      <vt:lpstr>Job Variety and Independence</vt:lpstr>
      <vt:lpstr>Compensation</vt:lpstr>
      <vt:lpstr>Common Types of Sales Positions</vt:lpstr>
      <vt:lpstr>Other Types of Sales Positions</vt:lpstr>
      <vt:lpstr>Characteristics of  Successful Salespeople</vt:lpstr>
    </vt:vector>
  </TitlesOfParts>
  <Company>Ball State University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Overview of Selling</dc:title>
  <dc:creator>Inks, Scott A.</dc:creator>
  <cp:lastModifiedBy>Don Surath</cp:lastModifiedBy>
  <cp:revision>108</cp:revision>
  <dcterms:created xsi:type="dcterms:W3CDTF">2012-01-27T20:01:59Z</dcterms:created>
  <dcterms:modified xsi:type="dcterms:W3CDTF">2014-02-13T01:58:18Z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AdHocReviewCycleID">
    <vt:i4>1130455815</vt:i4>
  </property>
  <property fmtid="{D5CDD505-2E9C-101B-9397-08002B2CF9AE}" pid="3" name="_NewReviewCycle">
    <vt:lpwstr/>
  </property>
  <property fmtid="{D5CDD505-2E9C-101B-9397-08002B2CF9AE}" pid="4" name="_EmailSubject">
    <vt:lpwstr>PPT Template </vt:lpwstr>
  </property>
  <property fmtid="{D5CDD505-2E9C-101B-9397-08002B2CF9AE}" pid="5" name="_AuthorEmail">
    <vt:lpwstr>Daniel.Noguera@cengage.com</vt:lpwstr>
  </property>
  <property fmtid="{D5CDD505-2E9C-101B-9397-08002B2CF9AE}" pid="6" name="_AuthorEmailDisplayName">
    <vt:lpwstr>Noguera, Daniel</vt:lpwstr>
  </property>
  <property fmtid="{D5CDD505-2E9C-101B-9397-08002B2CF9AE}" pid="7" name="_PreviousAdHocReviewCycleID">
    <vt:i4>-645163926</vt:i4>
  </property>
</Properties>
</file>